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2" r:id="rId4"/>
    <p:sldId id="319" r:id="rId5"/>
    <p:sldId id="320" r:id="rId6"/>
    <p:sldId id="321" r:id="rId7"/>
    <p:sldId id="322" r:id="rId8"/>
    <p:sldId id="297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1" r:id="rId17"/>
    <p:sldId id="332" r:id="rId18"/>
    <p:sldId id="333" r:id="rId19"/>
    <p:sldId id="309" r:id="rId20"/>
    <p:sldId id="311" r:id="rId21"/>
    <p:sldId id="334" r:id="rId22"/>
    <p:sldId id="312" r:id="rId23"/>
    <p:sldId id="363" r:id="rId24"/>
    <p:sldId id="313" r:id="rId25"/>
    <p:sldId id="314" r:id="rId26"/>
    <p:sldId id="365" r:id="rId27"/>
    <p:sldId id="303" r:id="rId28"/>
    <p:sldId id="304" r:id="rId29"/>
    <p:sldId id="352" r:id="rId30"/>
    <p:sldId id="318" r:id="rId31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5"/>
  </p:normalViewPr>
  <p:slideViewPr>
    <p:cSldViewPr>
      <p:cViewPr varScale="1">
        <p:scale>
          <a:sx n="94" d="100"/>
          <a:sy n="94" d="100"/>
        </p:scale>
        <p:origin x="1520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01C1B3-5542-0349-B46B-943AE527EB88}" type="datetime1">
              <a:rPr lang="en-US"/>
              <a:pPr>
                <a:defRPr/>
              </a:pPr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E75C10F-B889-6B4E-9344-1460823475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1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9DDD87CA-CB34-F042-B589-4616C92772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3678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216E2D5-1429-D74D-9935-16B3FCB0B0CE}" type="slidenum">
              <a:rPr lang="en-GB" sz="1200">
                <a:solidFill>
                  <a:srgbClr val="000000"/>
                </a:solidFill>
              </a:rPr>
              <a:pPr eaLnBrk="1" hangingPunct="1"/>
              <a:t>1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/>
          <p:cNvSpPr>
            <a:spLocks noGrp="1" noRot="1" noChangeAspec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Giga == billions, Tera == trillions, Peta = Quadrillions and Exa == Sextillions</a:t>
            </a:r>
          </a:p>
        </p:txBody>
      </p:sp>
      <p:sp>
        <p:nvSpPr>
          <p:cNvPr id="133123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105F9A4-8BB2-DB4C-8FC1-04E7995603AD}" type="slidenum">
              <a:rPr lang="zh-CN" altLang="en-US" sz="12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pPr eaLnBrk="1" hangingPunct="1"/>
              <a:t>15</a:t>
            </a:fld>
            <a:endParaRPr lang="zh-CN" altLang="en-US" sz="120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5739AAF-E92A-8C4D-BF57-65B682CE1425}" type="slidenum">
              <a:rPr lang="en-US" sz="1200">
                <a:solidFill>
                  <a:srgbClr val="000000"/>
                </a:solidFill>
                <a:latin typeface="Times" charset="0"/>
                <a:cs typeface="Arial" charset="0"/>
              </a:rPr>
              <a:pPr eaLnBrk="1" hangingPunct="1"/>
              <a:t>16</a:t>
            </a:fld>
            <a:endParaRPr lang="en-US" sz="1200">
              <a:solidFill>
                <a:srgbClr val="000000"/>
              </a:solidFill>
              <a:latin typeface="Times" charset="0"/>
              <a:cs typeface="Arial" charset="0"/>
            </a:endParaRPr>
          </a:p>
        </p:txBody>
      </p:sp>
      <p:sp>
        <p:nvSpPr>
          <p:cNvPr id="1341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Question: Why do we use tape? LTO == Linear Tape-Open which is an open standard developed in the 1990’s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63388DE-DEBF-C64B-8B1F-AC27147C553F}" type="slidenum">
              <a:rPr lang="en-US" sz="1200">
                <a:solidFill>
                  <a:srgbClr val="000000"/>
                </a:solidFill>
                <a:latin typeface="Times" charset="0"/>
                <a:cs typeface="Arial" charset="0"/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  <a:latin typeface="Times" charset="0"/>
              <a:cs typeface="Arial" charset="0"/>
            </a:endParaRPr>
          </a:p>
        </p:txBody>
      </p:sp>
      <p:sp>
        <p:nvSpPr>
          <p:cNvPr id="135170" name="Slide Image Placeholder 1"/>
          <p:cNvSpPr>
            <a:spLocks noGrp="1" noRot="1" noChangeAspec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51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5C79350B-424D-6644-8904-08EEB2023DF2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17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http://www.theplatform.net/wp-content/uploads/2015/04/hpc-over-time-table-3.jpg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0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BEC357E-A566-3D47-9377-12855765F2E0}" type="slidenum">
              <a:rPr lang="en-GB" sz="1200">
                <a:solidFill>
                  <a:srgbClr val="000000"/>
                </a:solidFill>
              </a:rPr>
              <a:pPr eaLnBrk="1" hangingPunct="1"/>
              <a:t>27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952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E70ACA-0D69-F94A-B8EA-B1CB00043D50}" type="slidenum">
              <a:rPr lang="en-GB" sz="1200">
                <a:solidFill>
                  <a:srgbClr val="000000"/>
                </a:solidFill>
              </a:rPr>
              <a:pPr eaLnBrk="1" hangingPunct="1"/>
              <a:t>28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EB914E2D-79F7-DF48-A9DF-B755A648BEF2}" type="slidenum">
              <a:rPr lang="en-GB" sz="1200">
                <a:solidFill>
                  <a:srgbClr val="000000"/>
                </a:solidFill>
              </a:rPr>
              <a:pPr algn="r" eaLnBrk="1" hangingPunct="1"/>
              <a:t>28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97284" name="Text Box 2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728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7286" name="Text Box 4"/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7287" name="Text Box 5"/>
          <p:cNvSpPr txBox="1">
            <a:spLocks noChangeArrowheads="1"/>
          </p:cNvSpPr>
          <p:nvPr/>
        </p:nvSpPr>
        <p:spPr bwMode="auto">
          <a:xfrm>
            <a:off x="1152525" y="692150"/>
            <a:ext cx="4554538" cy="3416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7288" name="Text Box 6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ea typeface="ＭＳ Ｐゴシック" charset="0"/>
                <a:cs typeface="Arial" charset="0"/>
              </a:rPr>
              <a:t>Added reference to Simmetrix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r>
              <a:rPr lang="en-US" baseline="0" dirty="0" smtClean="0"/>
              <a:t> done on Cray XT3, Red Storm. Dedicated time for 2 month. Used mix of ensemble and hero runs.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6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9B073D8-6651-C847-9CC9-BD1A31E9DB3C}" type="slidenum">
              <a:rPr lang="en-GB" sz="1200">
                <a:solidFill>
                  <a:srgbClr val="000000"/>
                </a:solidFill>
              </a:rPr>
              <a:pPr eaLnBrk="1" hangingPunct="1"/>
              <a:t>2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2048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7B54E52-388D-F846-8736-83E037F15441}" type="slidenum">
              <a:rPr lang="en-GB" sz="1200">
                <a:solidFill>
                  <a:srgbClr val="000000"/>
                </a:solidFill>
              </a:rPr>
              <a:pPr eaLnBrk="1" hangingPunct="1"/>
              <a:t>3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2253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Morgan Kaufmann Publishers</a:t>
            </a:r>
          </a:p>
        </p:txBody>
      </p:sp>
      <p:sp>
        <p:nvSpPr>
          <p:cNvPr id="1280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E400B6D-3C95-6645-B6E8-E6EA44CDF506}" type="datetime4">
              <a:rPr lang="en-US" sz="1200">
                <a:solidFill>
                  <a:schemeClr val="tx1"/>
                </a:solidFill>
              </a:rPr>
              <a:pPr eaLnBrk="1" hangingPunct="1"/>
              <a:t>January 15, 2018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Chapter 1 — Computer Abstractions and Technology</a:t>
            </a:r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3863ABE-7169-DA4A-BDD3-79C0D7A6635A}" type="slidenum">
              <a:rPr lang="en-US" sz="1200">
                <a:solidFill>
                  <a:schemeClr val="tx1"/>
                </a:solidFill>
              </a:rPr>
              <a:pPr eaLnBrk="1" hangingPunct="1"/>
              <a:t>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621D599-C588-F24A-891D-9A578B9D3D0F}" type="slidenum">
              <a:rPr lang="en-GB" sz="1200">
                <a:solidFill>
                  <a:srgbClr val="000000"/>
                </a:solidFill>
              </a:rPr>
              <a:pPr eaLnBrk="1" hangingPunct="1"/>
              <a:t>8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8192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19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Morgan Kaufmann Publishers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68D5A8-C02A-E24A-B783-F42B76DDD324}" type="datetime4">
              <a:rPr lang="en-US" sz="1200">
                <a:solidFill>
                  <a:schemeClr val="tx1"/>
                </a:solidFill>
              </a:rPr>
              <a:pPr eaLnBrk="1" hangingPunct="1"/>
              <a:t>January 15, 2018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90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Chapter 1 — Computer Abstractions and Technology</a:t>
            </a:r>
          </a:p>
        </p:txBody>
      </p:sp>
      <p:sp>
        <p:nvSpPr>
          <p:cNvPr id="1290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6204949-B84F-0842-868F-B62F30C36909}" type="slidenum">
              <a:rPr lang="en-US" sz="1200">
                <a:solidFill>
                  <a:schemeClr val="tx1"/>
                </a:solidFill>
              </a:rPr>
              <a:pPr eaLnBrk="1" hangingPunct="1"/>
              <a:t>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90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Morgan Kaufmann Publishers</a:t>
            </a:r>
          </a:p>
        </p:txBody>
      </p:sp>
      <p:sp>
        <p:nvSpPr>
          <p:cNvPr id="1300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2845958-46EF-B04B-AB0B-FC2D12C432DD}" type="datetime4">
              <a:rPr lang="en-US" sz="1200">
                <a:solidFill>
                  <a:schemeClr val="tx1"/>
                </a:solidFill>
              </a:rPr>
              <a:pPr eaLnBrk="1" hangingPunct="1"/>
              <a:t>January 15, 2018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Chapter 1 — Computer Abstractions and Technology</a:t>
            </a:r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6FF1C8F-8234-7742-AFE4-8372A80D11BB}" type="slidenum">
              <a:rPr lang="en-US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>
                <a:ea typeface="ＭＳ Ｐゴシック" charset="0"/>
                <a:cs typeface="ＭＳ Ｐゴシック" charset="0"/>
              </a:rPr>
              <a:t>Say what Top500 list is.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Morgan Kaufmann Publishers</a:t>
            </a:r>
          </a:p>
        </p:txBody>
      </p:sp>
      <p:sp>
        <p:nvSpPr>
          <p:cNvPr id="1310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0765B05-205D-4A40-B4D5-20EC4AF5BA3F}" type="datetime4">
              <a:rPr lang="en-US" sz="1200">
                <a:solidFill>
                  <a:schemeClr val="tx1"/>
                </a:solidFill>
              </a:rPr>
              <a:pPr eaLnBrk="1" hangingPunct="1"/>
              <a:t>January 15, 2018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10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</a:rPr>
              <a:t>Chapter 1 — Computer Abstractions and Technology</a:t>
            </a:r>
          </a:p>
        </p:txBody>
      </p:sp>
      <p:sp>
        <p:nvSpPr>
          <p:cNvPr id="1310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89217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8921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1477FEA-383C-1844-B459-CE068DF965D2}" type="slidenum">
              <a:rPr lang="en-US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10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Explain MPI task model first!!</a:t>
            </a: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6531204-8112-584B-8CA9-431748AB0CBF}" type="slidenum">
              <a:rPr lang="en-US" sz="1200">
                <a:solidFill>
                  <a:srgbClr val="000000"/>
                </a:solidFill>
                <a:cs typeface="Arial" charset="0"/>
              </a:rPr>
              <a:pPr eaLnBrk="1" hangingPunct="1"/>
              <a:t>14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8C7A-9CBD-0B4D-8842-A7E0892F9F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2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2D195-FC88-7C4A-8CA3-CF19F37350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1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23875"/>
            <a:ext cx="1941513" cy="5570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23875"/>
            <a:ext cx="5676900" cy="55705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B9279-8ADB-1C4F-9FBD-BD6959F9C5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3875"/>
            <a:ext cx="7770813" cy="1311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6CA11-4F5E-C442-9CD8-B84B54B2D8C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32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3875"/>
            <a:ext cx="7770813" cy="1311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0813" cy="411321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FA19E-8C6D-AF4F-9E81-50A403FEC0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5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88D2F-6015-594D-AAE4-EF249C2AB3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7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AB765-1C5A-664B-9E28-A913B79D4E7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1430E-294E-454F-8B87-9EE67E189B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0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182B8-B521-EE44-9445-0C1F4EEA96C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17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376EF-A1C7-BE43-8D5C-6ACF07AC6F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4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54CEC-AB66-2142-A7EE-ABB365AA62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25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7D9EC-AFB1-434D-8A37-C24F8776B0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40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1DA27-5163-814E-96AF-4B9A75FBCA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38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23875"/>
            <a:ext cx="7770813" cy="1311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1132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2938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3333CC"/>
              </a:buClr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3333CC"/>
                </a:solidFill>
                <a:latin typeface="Arial"/>
                <a:ea typeface="Arial" charset="0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2362200" y="6248400"/>
            <a:ext cx="49514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>
                <a:srgbClr val="3333CC"/>
              </a:buClr>
              <a:buFont typeface="Comic Sans MS" charset="0"/>
              <a:buNone/>
              <a:defRPr sz="1400" smtClean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/>
              <a:t>PPC </a:t>
            </a:r>
            <a:r>
              <a:rPr lang="is-IS" dirty="0" smtClean="0"/>
              <a:t>2018</a:t>
            </a:r>
            <a:r>
              <a:rPr lang="en-US" dirty="0" smtClean="0"/>
              <a:t> </a:t>
            </a:r>
            <a:r>
              <a:rPr lang="en-US" dirty="0"/>
              <a:t>-  Intro, Syllabus &amp; Prelims</a:t>
            </a:r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467600" y="6248400"/>
            <a:ext cx="9128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3333CC"/>
              </a:buClr>
              <a:buFont typeface="Comic Sans MS" charset="0"/>
              <a:buNone/>
              <a:defRPr sz="1400" smtClean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FC3B5CB-0B42-9E46-B078-9C70E6A8B3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Arial"/>
          <a:ea typeface="ＭＳ Ｐゴシック" charset="0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Comic Sans MS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Comic Sans MS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Comic Sans MS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buClr>
          <a:srgbClr val="FF3300"/>
        </a:buClr>
        <a:buSzPct val="100000"/>
        <a:buFont typeface="Comic Sans MS" charset="0"/>
        <a:defRPr sz="4000">
          <a:solidFill>
            <a:srgbClr val="FF3300"/>
          </a:solidFill>
          <a:latin typeface="Comic Sans MS" charset="0"/>
          <a:ea typeface="Arial" charset="0"/>
          <a:cs typeface="Arial" charset="0"/>
        </a:defRPr>
      </a:lvl9pPr>
    </p:titleStyle>
    <p:bodyStyle>
      <a:lvl1pPr marL="341313" indent="-341313" algn="l" defTabSz="457200" rtl="0" eaLnBrk="0" fontAlgn="base" hangingPunct="0">
        <a:spcBef>
          <a:spcPts val="8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•"/>
        <a:defRPr sz="3200">
          <a:solidFill>
            <a:srgbClr val="3333CC"/>
          </a:solidFill>
          <a:latin typeface="Arial"/>
          <a:ea typeface="ＭＳ Ｐゴシック" charset="0"/>
          <a:cs typeface="Arial"/>
        </a:defRPr>
      </a:lvl1pPr>
      <a:lvl2pPr marL="741363" indent="-284163" algn="l" defTabSz="457200" rtl="0" eaLnBrk="0" fontAlgn="base" hangingPunct="0">
        <a:spcBef>
          <a:spcPts val="7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–"/>
        <a:defRPr sz="2800">
          <a:solidFill>
            <a:srgbClr val="3333CC"/>
          </a:solidFill>
          <a:latin typeface="Arial"/>
          <a:ea typeface="+mn-ea"/>
          <a:cs typeface="Arial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•"/>
        <a:defRPr sz="2400">
          <a:solidFill>
            <a:srgbClr val="3333CC"/>
          </a:solidFill>
          <a:latin typeface="Arial"/>
          <a:ea typeface="+mn-ea"/>
          <a:cs typeface="Arial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–"/>
        <a:defRPr sz="2000">
          <a:solidFill>
            <a:srgbClr val="3333CC"/>
          </a:solidFill>
          <a:latin typeface="Arial"/>
          <a:ea typeface="+mn-ea"/>
          <a:cs typeface="Arial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»"/>
        <a:defRPr sz="2000">
          <a:solidFill>
            <a:srgbClr val="3333CC"/>
          </a:solidFill>
          <a:latin typeface="Arial"/>
          <a:ea typeface="+mn-ea"/>
          <a:cs typeface="Arial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»"/>
        <a:defRPr sz="2000">
          <a:solidFill>
            <a:srgbClr val="3333CC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»"/>
        <a:defRPr sz="2000">
          <a:solidFill>
            <a:srgbClr val="3333CC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»"/>
        <a:defRPr sz="2000">
          <a:solidFill>
            <a:srgbClr val="3333CC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3333CC"/>
        </a:buClr>
        <a:buSzPct val="100000"/>
        <a:buFont typeface="Comic Sans MS" charset="0"/>
        <a:buChar char="»"/>
        <a:defRPr sz="2000">
          <a:solidFill>
            <a:srgbClr val="3333CC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2.png"/><Relationship Id="rId6" Type="http://schemas.openxmlformats.org/officeDocument/2006/relationships/image" Target="../media/image33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Arial"/>
                <a:cs typeface="Arial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Arial"/>
                <a:cs typeface="Arial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Arial"/>
                <a:cs typeface="Arial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Arial"/>
              <a:cs typeface="Arial"/>
            </a:endParaRPr>
          </a:p>
        </p:txBody>
      </p:sp>
      <p:sp>
        <p:nvSpPr>
          <p:cNvPr id="174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43DD6F2-111B-E44F-94E0-AC63014AAFD0}" type="slidenum">
              <a:rPr lang="en-GB" sz="1400">
                <a:solidFill>
                  <a:srgbClr val="3333CC"/>
                </a:solidFill>
                <a:latin typeface="Comic Sans MS" charset="0"/>
              </a:rPr>
              <a:pPr eaLnBrk="1" hangingPunct="1"/>
              <a:t>1</a:t>
            </a:fld>
            <a:endParaRPr lang="en-GB" sz="140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25908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latin typeface="Arial" charset="0"/>
              </a:rPr>
              <a:t>CSCI-4320/6360: </a:t>
            </a:r>
            <a:r>
              <a:rPr lang="en-GB" sz="3600" b="1" dirty="0" smtClean="0">
                <a:latin typeface="Arial" charset="0"/>
              </a:rPr>
              <a:t/>
            </a:r>
            <a:br>
              <a:rPr lang="en-GB" sz="3600" b="1" dirty="0" smtClean="0">
                <a:latin typeface="Arial" charset="0"/>
              </a:rPr>
            </a:br>
            <a:r>
              <a:rPr lang="en-GB" sz="3600" dirty="0" smtClean="0">
                <a:latin typeface="Arial" charset="0"/>
              </a:rPr>
              <a:t>Parallel </a:t>
            </a:r>
            <a:r>
              <a:rPr lang="en-GB" sz="3600" dirty="0">
                <a:latin typeface="Arial" charset="0"/>
              </a:rPr>
              <a:t>Programming &amp; Computing</a:t>
            </a:r>
            <a:br>
              <a:rPr lang="en-GB" sz="3600" dirty="0">
                <a:latin typeface="Arial" charset="0"/>
              </a:rPr>
            </a:br>
            <a:r>
              <a:rPr lang="en-GB" sz="3600" dirty="0" smtClean="0">
                <a:latin typeface="Arial" charset="0"/>
              </a:rPr>
              <a:t>DCC </a:t>
            </a:r>
            <a:r>
              <a:rPr lang="en-GB" sz="3600" dirty="0" smtClean="0">
                <a:latin typeface="Arial" charset="0"/>
              </a:rPr>
              <a:t>308, </a:t>
            </a:r>
            <a:r>
              <a:rPr lang="en-GB" sz="3600" dirty="0">
                <a:latin typeface="Arial" charset="0"/>
              </a:rPr>
              <a:t>Tues./Fri. </a:t>
            </a:r>
            <a:r>
              <a:rPr lang="en-GB" sz="3600" dirty="0" smtClean="0">
                <a:latin typeface="Arial" charset="0"/>
              </a:rPr>
              <a:t>10-11:30 </a:t>
            </a:r>
            <a:r>
              <a:rPr lang="en-GB" sz="3600" dirty="0">
                <a:latin typeface="Arial" charset="0"/>
              </a:rPr>
              <a:t>a</a:t>
            </a:r>
            <a:r>
              <a:rPr lang="en-GB" sz="3600" dirty="0" smtClean="0">
                <a:latin typeface="Arial" charset="0"/>
              </a:rPr>
              <a:t>.m</a:t>
            </a:r>
            <a:r>
              <a:rPr lang="en-GB" sz="3600" dirty="0">
                <a:latin typeface="Arial" charset="0"/>
              </a:rPr>
              <a:t>.</a:t>
            </a:r>
            <a:br>
              <a:rPr lang="en-GB" sz="3600" dirty="0">
                <a:latin typeface="Arial" charset="0"/>
              </a:rPr>
            </a:br>
            <a:r>
              <a:rPr lang="en-GB" sz="3600" b="1" i="1" dirty="0">
                <a:latin typeface="Arial" charset="0"/>
              </a:rPr>
              <a:t>Introduction, Syllabus &amp; Prelims</a:t>
            </a:r>
            <a:r>
              <a:rPr lang="en-GB" sz="3600" dirty="0">
                <a:latin typeface="Arial" charset="0"/>
              </a:rPr>
              <a:t> 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" y="2743200"/>
            <a:ext cx="9067800" cy="3657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>
                <a:latin typeface="Arial" charset="0"/>
              </a:rPr>
              <a:t>Prof.</a:t>
            </a:r>
            <a:r>
              <a:rPr lang="en-GB" dirty="0">
                <a:latin typeface="Arial" charset="0"/>
              </a:rPr>
              <a:t> Chris Carothers</a:t>
            </a:r>
          </a:p>
          <a:p>
            <a:pPr marL="0" indent="0" algn="ctr" eaLnBrk="1" hangingPunct="1">
              <a:lnSpc>
                <a:spcPct val="90000"/>
              </a:lnSpc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Arial" charset="0"/>
              </a:rPr>
              <a:t>Computer Science Department</a:t>
            </a:r>
          </a:p>
          <a:p>
            <a:pPr marL="0" indent="0" algn="ctr" eaLnBrk="1" hangingPunct="1">
              <a:lnSpc>
                <a:spcPct val="90000"/>
              </a:lnSpc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Arial" charset="0"/>
              </a:rPr>
              <a:t>MRC 309a</a:t>
            </a:r>
          </a:p>
          <a:p>
            <a:pPr marL="0" indent="0" algn="ctr" eaLnBrk="1" hangingPunct="1">
              <a:lnSpc>
                <a:spcPct val="90000"/>
              </a:lnSpc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Arial" charset="0"/>
              </a:rPr>
              <a:t>Office Hrs: </a:t>
            </a:r>
            <a:r>
              <a:rPr lang="en-GB" dirty="0" smtClean="0">
                <a:latin typeface="Arial" charset="0"/>
              </a:rPr>
              <a:t>Tues/Fri, 11:30 a.m. </a:t>
            </a:r>
            <a:r>
              <a:rPr lang="en-GB" dirty="0">
                <a:latin typeface="Arial" charset="0"/>
              </a:rPr>
              <a:t>– </a:t>
            </a:r>
            <a:r>
              <a:rPr lang="en-GB" dirty="0" smtClean="0">
                <a:latin typeface="Arial" charset="0"/>
              </a:rPr>
              <a:t>1:30 p.m.</a:t>
            </a:r>
            <a:endParaRPr lang="en-GB" dirty="0">
              <a:latin typeface="Arial" charset="0"/>
            </a:endParaRPr>
          </a:p>
          <a:p>
            <a:pPr marL="0" indent="0" algn="ctr" eaLnBrk="1" hangingPunct="1">
              <a:lnSpc>
                <a:spcPct val="90000"/>
              </a:lnSpc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i="1" dirty="0" err="1">
                <a:latin typeface="Arial" charset="0"/>
              </a:rPr>
              <a:t>c</a:t>
            </a:r>
            <a:r>
              <a:rPr lang="en-GB" b="1" i="1" dirty="0" err="1" smtClean="0">
                <a:latin typeface="Arial" charset="0"/>
              </a:rPr>
              <a:t>hris.carothers@gmail.com</a:t>
            </a:r>
            <a:r>
              <a:rPr lang="en-GB" b="1" i="1" dirty="0" smtClean="0">
                <a:latin typeface="Arial" charset="0"/>
              </a:rPr>
              <a:t> </a:t>
            </a:r>
            <a:r>
              <a:rPr lang="en-GB" b="1" i="1" dirty="0" err="1" smtClean="0">
                <a:latin typeface="Arial" charset="0"/>
              </a:rPr>
              <a:t>chrisc</a:t>
            </a:r>
            <a:r>
              <a:rPr lang="en-GB" b="1" i="1" dirty="0" err="1">
                <a:latin typeface="Arial" charset="0"/>
              </a:rPr>
              <a:t>@cs.rpi.edu</a:t>
            </a:r>
            <a:endParaRPr lang="en-GB" b="1" i="1" dirty="0">
              <a:latin typeface="Arial" charset="0"/>
            </a:endParaRPr>
          </a:p>
          <a:p>
            <a:pPr marL="0" indent="0" algn="ctr" eaLnBrk="1" hangingPunct="1">
              <a:lnSpc>
                <a:spcPct val="90000"/>
              </a:lnSpc>
              <a:spcBef>
                <a:spcPts val="600"/>
              </a:spcBef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 err="1" smtClean="0">
                <a:latin typeface="Arial" charset="0"/>
              </a:rPr>
              <a:t>www.cs.rpi.edu</a:t>
            </a:r>
            <a:r>
              <a:rPr lang="en-GB" sz="2000" b="1" dirty="0">
                <a:latin typeface="Arial" charset="0"/>
              </a:rPr>
              <a:t>/~</a:t>
            </a:r>
            <a:r>
              <a:rPr lang="en-GB" sz="2000" b="1" dirty="0" err="1" smtClean="0">
                <a:latin typeface="Arial" charset="0"/>
              </a:rPr>
              <a:t>chrisc</a:t>
            </a:r>
            <a:r>
              <a:rPr lang="en-GB" sz="2000" b="1" dirty="0" smtClean="0">
                <a:latin typeface="Arial" charset="0"/>
              </a:rPr>
              <a:t>/</a:t>
            </a:r>
            <a:r>
              <a:rPr lang="en-GB" sz="2000" b="1" dirty="0">
                <a:latin typeface="Arial" charset="0"/>
              </a:rPr>
              <a:t>COURSES/PARALLEL/SPRING</a:t>
            </a:r>
            <a:r>
              <a:rPr lang="en-GB" sz="2000" b="1" dirty="0" smtClean="0">
                <a:latin typeface="Arial" charset="0"/>
              </a:rPr>
              <a:t>-</a:t>
            </a:r>
            <a:r>
              <a:rPr lang="is-IS" sz="2000" b="1" dirty="0" smtClean="0">
                <a:latin typeface="Arial" charset="0"/>
              </a:rPr>
              <a:t>2018</a:t>
            </a:r>
            <a:endParaRPr lang="en-GB" sz="2000" b="1" dirty="0">
              <a:latin typeface="Arial" charset="0"/>
            </a:endParaRPr>
          </a:p>
          <a:p>
            <a:pPr marL="0" indent="0" algn="ctr" eaLnBrk="1" hangingPunct="1">
              <a:lnSpc>
                <a:spcPct val="90000"/>
              </a:lnSpc>
              <a:spcBef>
                <a:spcPts val="600"/>
              </a:spcBef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000" b="1" dirty="0"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09538"/>
            <a:ext cx="8877300" cy="4826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Arial" charset="0"/>
                <a:cs typeface="ＭＳ Ｐゴシック" charset="0"/>
              </a:rPr>
              <a:t>Impact of Multicore on Supercomputers…</a:t>
            </a:r>
          </a:p>
        </p:txBody>
      </p:sp>
      <p:pic>
        <p:nvPicPr>
          <p:cNvPr id="11776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8147050" y="1455738"/>
            <a:ext cx="360363" cy="155416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765" name="TextBox 5"/>
          <p:cNvSpPr txBox="1">
            <a:spLocks noChangeArrowheads="1"/>
          </p:cNvSpPr>
          <p:nvPr/>
        </p:nvSpPr>
        <p:spPr bwMode="auto">
          <a:xfrm>
            <a:off x="3579813" y="3863975"/>
            <a:ext cx="2676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06/2007: #1 system is ~70x faster than #500  </a:t>
            </a:r>
          </a:p>
        </p:txBody>
      </p:sp>
      <p:sp>
        <p:nvSpPr>
          <p:cNvPr id="117766" name="TextBox 11"/>
          <p:cNvSpPr txBox="1">
            <a:spLocks noChangeArrowheads="1"/>
          </p:cNvSpPr>
          <p:nvPr/>
        </p:nvSpPr>
        <p:spPr bwMode="auto">
          <a:xfrm>
            <a:off x="5943601" y="3187700"/>
            <a:ext cx="3295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11/2013: #1 system is ~287x faster than #500</a:t>
            </a:r>
          </a:p>
          <a:p>
            <a:pPr eaLnBrk="1" hangingPunct="1"/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50% of total performance is achieved by top 17 of the Top 500 systems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5715000"/>
            <a:ext cx="87010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Top 500 list over time(1993 – 2013): </a:t>
            </a:r>
            <a:r>
              <a:rPr lang="en-US" b="1" dirty="0">
                <a:solidFill>
                  <a:srgbClr val="008000"/>
                </a:solidFill>
              </a:rPr>
              <a:t>Green is Sum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Red is #1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3"/>
                </a:solidFill>
              </a:rPr>
              <a:t>Pink is #500 </a:t>
            </a:r>
          </a:p>
        </p:txBody>
      </p:sp>
      <p:sp>
        <p:nvSpPr>
          <p:cNvPr id="117768" name="TextBox 2"/>
          <p:cNvSpPr txBox="1">
            <a:spLocks noChangeArrowheads="1"/>
          </p:cNvSpPr>
          <p:nvPr/>
        </p:nvSpPr>
        <p:spPr bwMode="auto">
          <a:xfrm>
            <a:off x="457200" y="1192213"/>
            <a:ext cx="394493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In 2013, AMOS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@ 1 PF: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 #1 private academic institution in US, #4 among all US universities, </a:t>
            </a:r>
            <a:endParaRPr lang="en-US" sz="200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/>
            <a:endParaRPr lang="en-US" sz="2000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/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Jan. 2018, AMOS is #229 but still #1 among US private institutions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  <a:p>
            <a:pPr eaLnBrk="1" hangingPunct="1"/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14800" y="2057400"/>
            <a:ext cx="4179888" cy="3524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27000"/>
            <a:ext cx="8888412" cy="9398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ＭＳ Ｐゴシック" charset="0"/>
              </a:rPr>
              <a:t>Multicores on Steroids: </a:t>
            </a:r>
            <a:r>
              <a:rPr lang="en-US" dirty="0" smtClean="0">
                <a:latin typeface="Arial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cs typeface="ＭＳ Ｐゴシック" charset="0"/>
              </a:rPr>
              <a:t>Accelerator </a:t>
            </a:r>
            <a:r>
              <a:rPr lang="en-US" dirty="0">
                <a:latin typeface="Arial" charset="0"/>
                <a:cs typeface="ＭＳ Ｐゴシック" charset="0"/>
              </a:rPr>
              <a:t>and GPU cards</a:t>
            </a:r>
          </a:p>
        </p:txBody>
      </p:sp>
      <p:pic>
        <p:nvPicPr>
          <p:cNvPr id="1187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022725"/>
            <a:ext cx="318611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40040"/>
              </p:ext>
            </p:extLst>
          </p:nvPr>
        </p:nvGraphicFramePr>
        <p:xfrm>
          <a:off x="4081463" y="1479550"/>
          <a:ext cx="4894262" cy="2209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52015"/>
                <a:gridCol w="244224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NVIDIA </a:t>
                      </a:r>
                      <a:r>
                        <a:rPr lang="en-US" sz="2400" baseline="0" dirty="0" smtClean="0"/>
                        <a:t>V100</a:t>
                      </a:r>
                      <a:endParaRPr lang="en-US" sz="2400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Peak 64</a:t>
                      </a:r>
                      <a:r>
                        <a:rPr lang="en-US" baseline="0" dirty="0" smtClean="0"/>
                        <a:t> bit FLOP rate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 </a:t>
                      </a:r>
                      <a:r>
                        <a:rPr lang="en-US" baseline="0" dirty="0" smtClean="0"/>
                        <a:t>TF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Size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</a:t>
                      </a:r>
                      <a:r>
                        <a:rPr lang="en-US" dirty="0" smtClean="0"/>
                        <a:t>GB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Bandwidth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 </a:t>
                      </a:r>
                      <a:r>
                        <a:rPr lang="en-US" dirty="0" smtClean="0"/>
                        <a:t>GB/sec.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</a:t>
                      </a:r>
                      <a:r>
                        <a:rPr lang="en-US" baseline="0" dirty="0" smtClean="0"/>
                        <a:t> cores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5,120</a:t>
                      </a:r>
                      <a:endParaRPr lang="en-US" dirty="0" smtClean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678290"/>
              </p:ext>
            </p:extLst>
          </p:nvPr>
        </p:nvGraphicFramePr>
        <p:xfrm>
          <a:off x="4097338" y="3810000"/>
          <a:ext cx="4894262" cy="2209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52015"/>
                <a:gridCol w="244224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Intel</a:t>
                      </a:r>
                      <a:r>
                        <a:rPr lang="en-US" sz="2400" baseline="0" dirty="0" smtClean="0"/>
                        <a:t> Phi</a:t>
                      </a:r>
                      <a:endParaRPr lang="en-US" sz="2400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Peak 64</a:t>
                      </a:r>
                      <a:r>
                        <a:rPr lang="en-US" baseline="0" dirty="0" smtClean="0"/>
                        <a:t> bit FLOP rate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r>
                        <a:rPr lang="en-US" baseline="0" dirty="0" smtClean="0"/>
                        <a:t> TF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Size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GB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Bandwidth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 GB/sec.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</a:t>
                      </a:r>
                      <a:r>
                        <a:rPr lang="en-US" baseline="0" dirty="0" smtClean="0"/>
                        <a:t> cores</a:t>
                      </a:r>
                      <a:endParaRPr lang="en-US" dirty="0"/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</a:p>
                  </a:txBody>
                  <a:tcPr marL="91438" marR="91438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18826" name="TextBox 12"/>
          <p:cNvSpPr txBox="1">
            <a:spLocks noChangeArrowheads="1"/>
          </p:cNvSpPr>
          <p:nvPr/>
        </p:nvSpPr>
        <p:spPr bwMode="auto">
          <a:xfrm>
            <a:off x="228600" y="5943600"/>
            <a:ext cx="8750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/>
              <a:t>Intel Phi’s programming model is similar to AMOS. </a:t>
            </a: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The GPU 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V100</a:t>
            </a:r>
            <a:r>
              <a:rPr lang="en-US" sz="2000" b="1" dirty="0" smtClean="0">
                <a:solidFill>
                  <a:srgbClr val="FF0000"/>
                </a:solidFill>
              </a:rPr>
              <a:t>) </a:t>
            </a:r>
            <a:r>
              <a:rPr lang="en-US" sz="2000" b="1" dirty="0">
                <a:solidFill>
                  <a:srgbClr val="FF0000"/>
                </a:solidFill>
              </a:rPr>
              <a:t>execution model is a radical departure! Let’s see </a:t>
            </a:r>
            <a:r>
              <a:rPr lang="en-US" sz="2000" b="1" dirty="0">
                <a:solidFill>
                  <a:srgbClr val="FF0000"/>
                </a:solidFill>
                <a:sym typeface="Wingdings" charset="0"/>
              </a:rPr>
              <a:t>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0"/>
            <a:ext cx="37973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6"/>
          <p:cNvSpPr/>
          <p:nvPr/>
        </p:nvSpPr>
        <p:spPr bwMode="auto">
          <a:xfrm>
            <a:off x="179388" y="1249363"/>
            <a:ext cx="6216650" cy="5151437"/>
          </a:xfrm>
          <a:prstGeom prst="round1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/* integer specific reduce on CPU */</a:t>
            </a:r>
          </a:p>
          <a:p>
            <a:pPr>
              <a:defRPr/>
            </a:pPr>
            <a:endParaRPr lang="en-US" sz="2800" dirty="0">
              <a:latin typeface="Arial"/>
              <a:cs typeface="Arial"/>
            </a:endParaRPr>
          </a:p>
          <a:p>
            <a:pPr>
              <a:defRPr/>
            </a:pPr>
            <a:r>
              <a:rPr lang="en-US" sz="2800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reduceCPU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 *data, </a:t>
            </a:r>
            <a:r>
              <a:rPr lang="en-US" sz="2800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 size)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{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</a:t>
            </a:r>
            <a:r>
              <a:rPr lang="en-US" sz="2800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 sum = data[0];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for (</a:t>
            </a:r>
            <a:r>
              <a:rPr lang="en-US" sz="2800" dirty="0" err="1">
                <a:latin typeface="Arial"/>
                <a:cs typeface="Arial"/>
              </a:rPr>
              <a:t>int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 = 1; </a:t>
            </a:r>
            <a:r>
              <a:rPr lang="en-US" sz="2800" dirty="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 &lt; size; </a:t>
            </a:r>
            <a:r>
              <a:rPr lang="en-US" sz="2800" dirty="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++)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   {	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     sum += data[</a:t>
            </a:r>
            <a:r>
              <a:rPr lang="en-US" sz="2800" dirty="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];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   }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    return sum;</a:t>
            </a:r>
          </a:p>
          <a:p>
            <a:pPr>
              <a:defRPr/>
            </a:pPr>
            <a:r>
              <a:rPr lang="en-US" sz="2800" dirty="0">
                <a:latin typeface="Arial"/>
                <a:cs typeface="Arial"/>
              </a:rPr>
              <a:t>}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52400"/>
            <a:ext cx="8888412" cy="9398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ＭＳ Ｐゴシック" charset="0"/>
              </a:rPr>
              <a:t>Simple CPU Implementation of Reduce Operation</a:t>
            </a:r>
          </a:p>
        </p:txBody>
      </p:sp>
      <p:sp>
        <p:nvSpPr>
          <p:cNvPr id="2" name="Cube 1"/>
          <p:cNvSpPr/>
          <p:nvPr/>
        </p:nvSpPr>
        <p:spPr>
          <a:xfrm>
            <a:off x="5284788" y="2970213"/>
            <a:ext cx="682625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17</a:t>
            </a:r>
          </a:p>
        </p:txBody>
      </p:sp>
      <p:sp>
        <p:nvSpPr>
          <p:cNvPr id="6" name="Cube 5"/>
          <p:cNvSpPr/>
          <p:nvPr/>
        </p:nvSpPr>
        <p:spPr>
          <a:xfrm>
            <a:off x="5856288" y="2970213"/>
            <a:ext cx="684212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23</a:t>
            </a:r>
          </a:p>
        </p:txBody>
      </p:sp>
      <p:sp>
        <p:nvSpPr>
          <p:cNvPr id="8" name="Cube 7"/>
          <p:cNvSpPr/>
          <p:nvPr/>
        </p:nvSpPr>
        <p:spPr>
          <a:xfrm>
            <a:off x="6424613" y="2970213"/>
            <a:ext cx="684212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8</a:t>
            </a:r>
          </a:p>
        </p:txBody>
      </p:sp>
      <p:sp>
        <p:nvSpPr>
          <p:cNvPr id="9" name="Cube 8"/>
          <p:cNvSpPr/>
          <p:nvPr/>
        </p:nvSpPr>
        <p:spPr>
          <a:xfrm>
            <a:off x="7011988" y="2970213"/>
            <a:ext cx="682625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19</a:t>
            </a:r>
          </a:p>
        </p:txBody>
      </p:sp>
      <p:sp>
        <p:nvSpPr>
          <p:cNvPr id="10" name="Cube 9"/>
          <p:cNvSpPr/>
          <p:nvPr/>
        </p:nvSpPr>
        <p:spPr>
          <a:xfrm>
            <a:off x="7562850" y="2970213"/>
            <a:ext cx="684213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62</a:t>
            </a:r>
          </a:p>
        </p:txBody>
      </p:sp>
      <p:sp>
        <p:nvSpPr>
          <p:cNvPr id="11" name="Cube 10"/>
          <p:cNvSpPr/>
          <p:nvPr/>
        </p:nvSpPr>
        <p:spPr>
          <a:xfrm>
            <a:off x="8132763" y="2970213"/>
            <a:ext cx="684212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12</a:t>
            </a:r>
          </a:p>
        </p:txBody>
      </p:sp>
      <p:sp>
        <p:nvSpPr>
          <p:cNvPr id="12" name="Cube 11"/>
          <p:cNvSpPr/>
          <p:nvPr/>
        </p:nvSpPr>
        <p:spPr>
          <a:xfrm>
            <a:off x="8053388" y="4186238"/>
            <a:ext cx="862012" cy="417512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/>
                <a:cs typeface="Arial"/>
              </a:rPr>
              <a:t>141</a:t>
            </a:r>
          </a:p>
        </p:txBody>
      </p:sp>
      <p:sp>
        <p:nvSpPr>
          <p:cNvPr id="119818" name="TextBox 2"/>
          <p:cNvSpPr txBox="1">
            <a:spLocks noChangeArrowheads="1"/>
          </p:cNvSpPr>
          <p:nvPr/>
        </p:nvSpPr>
        <p:spPr bwMode="auto">
          <a:xfrm>
            <a:off x="6540500" y="2427288"/>
            <a:ext cx="1319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/>
                <a:cs typeface="Arial"/>
              </a:rPr>
              <a:t>data[]</a:t>
            </a:r>
          </a:p>
        </p:txBody>
      </p:sp>
      <p:sp>
        <p:nvSpPr>
          <p:cNvPr id="119819" name="TextBox 12"/>
          <p:cNvSpPr txBox="1">
            <a:spLocks noChangeArrowheads="1"/>
          </p:cNvSpPr>
          <p:nvPr/>
        </p:nvSpPr>
        <p:spPr bwMode="auto">
          <a:xfrm>
            <a:off x="6808788" y="4054475"/>
            <a:ext cx="100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Arial"/>
                <a:cs typeface="Arial"/>
              </a:rPr>
              <a:t>sum</a:t>
            </a:r>
          </a:p>
        </p:txBody>
      </p:sp>
      <p:sp>
        <p:nvSpPr>
          <p:cNvPr id="4" name="Up Arrow 3"/>
          <p:cNvSpPr/>
          <p:nvPr/>
        </p:nvSpPr>
        <p:spPr>
          <a:xfrm>
            <a:off x="8247063" y="3387725"/>
            <a:ext cx="428625" cy="674688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645400" y="3387725"/>
            <a:ext cx="428625" cy="674688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7135813" y="3387725"/>
            <a:ext cx="427037" cy="674688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6550025" y="3387725"/>
            <a:ext cx="428625" cy="674688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5967413" y="3387725"/>
            <a:ext cx="428625" cy="674688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5429250" y="3387725"/>
            <a:ext cx="427038" cy="674688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163638"/>
            <a:ext cx="9144000" cy="569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template &lt;unsigned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blockSize&gt;</a:t>
            </a:r>
          </a:p>
          <a:p>
            <a:pPr>
              <a:defRPr/>
            </a:pP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__global__ void</a:t>
            </a: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reduce6(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int *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g_idata,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int *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g_odata,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unsigned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n)</a:t>
            </a:r>
            <a:endParaRPr lang="en-US" sz="13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{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extern __shared__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sdata[];</a:t>
            </a:r>
            <a:endParaRPr lang="en-US" sz="13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300" b="1" noProof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sz="1300" b="1" noProof="1">
                <a:solidFill>
                  <a:srgbClr val="008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unsigned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=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threadIdx.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x;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unsigned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i =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blockIdx.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x*(blockSize*2) + </a:t>
            </a:r>
            <a:r>
              <a:rPr lang="en-US" sz="1300" b="1" dirty="0" err="1">
                <a:solidFill>
                  <a:srgbClr val="0000FF"/>
                </a:solidFill>
                <a:latin typeface="Arial"/>
                <a:cs typeface="Arial"/>
              </a:rPr>
              <a:t>tid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unsigned int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gridSize = blockSize*2*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gridDim.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x;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sdata[tid] = 0;</a:t>
            </a:r>
          </a:p>
          <a:p>
            <a:pPr>
              <a:defRPr/>
            </a:pPr>
            <a:endParaRPr sz="1300" b="1" noProof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while </a:t>
            </a:r>
            <a:r>
              <a:rPr sz="1300" b="1" noProof="1">
                <a:latin typeface="Arial"/>
                <a:cs typeface="Arial"/>
              </a:rPr>
              <a:t>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i &lt; n)</a:t>
            </a: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b="1" noProof="1">
                <a:latin typeface="Arial"/>
                <a:cs typeface="Arial"/>
              </a:rPr>
              <a:t>{</a:t>
            </a: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sdata[tid] += g_idata[i] + g_idata[i+blockSize];  i += gridSize;  }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__syncthreads();</a:t>
            </a:r>
          </a:p>
          <a:p>
            <a:pPr>
              <a:defRPr/>
            </a:pPr>
            <a:endParaRPr sz="1300" b="1" noProof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512) {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&lt; 256) { sdata[tid] += sdata[tid + 256]; } __syncthreads(); }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256) {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&lt; 128) { sdata[tid] += sdata[tid + 128]; } __syncthreads(); }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128) {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&lt; 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64) { sdata[tid] += sdata[tid + 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64]; } __syncthreads(); }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</a:t>
            </a:r>
          </a:p>
          <a:p>
            <a:pPr>
              <a:defRPr/>
            </a:pP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&lt; 32)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{</a:t>
            </a:r>
          </a:p>
          <a:p>
            <a:pPr>
              <a:defRPr/>
            </a:pP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        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64) sdata[tid] += sdata[tid + 32]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;   </a:t>
            </a:r>
          </a:p>
          <a:p>
            <a:pPr>
              <a:defRPr/>
            </a:pP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     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32) sdata[tid] += sdata[tid + 16]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;</a:t>
            </a:r>
            <a:endParaRPr sz="1300" b="1" noProof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16) sdata[tid] += sdata[tid +  8];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8) sdata[tid] += sdata[tid +  4];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4) sdata[tid] += sdata[tid +  2];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blockSize &gt;=  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2) sdata[tid] += sdata[tid +  1];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    }</a:t>
            </a:r>
            <a:endParaRPr lang="en-US" sz="13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endParaRPr sz="1300" b="1" noProof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300" b="1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if (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tid == 0) g_odata[</a:t>
            </a:r>
            <a:r>
              <a:rPr sz="1300" b="1" noProof="1">
                <a:solidFill>
                  <a:srgbClr val="0000FF"/>
                </a:solidFill>
                <a:latin typeface="Arial"/>
                <a:cs typeface="Arial"/>
              </a:rPr>
              <a:t>blockIdx.</a:t>
            </a: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x] = sdata[0];</a:t>
            </a:r>
          </a:p>
          <a:p>
            <a:pPr>
              <a:defRPr/>
            </a:pPr>
            <a:r>
              <a:rPr sz="1300" b="1" noProof="1">
                <a:solidFill>
                  <a:srgbClr val="000000"/>
                </a:solidFill>
                <a:latin typeface="Arial"/>
                <a:cs typeface="Arial"/>
              </a:rPr>
              <a:t>}</a:t>
            </a:r>
            <a:endParaRPr lang="en-US" sz="13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3986213" y="1585913"/>
            <a:ext cx="50704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+mn-lt"/>
              </a:rPr>
              <a:t>~10x more complex to develop for 2-5x gain in performance. 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ound Single Corner Rectangle 6"/>
          <p:cNvSpPr/>
          <p:nvPr/>
        </p:nvSpPr>
        <p:spPr bwMode="auto">
          <a:xfrm>
            <a:off x="5562600" y="4495800"/>
            <a:ext cx="3405188" cy="2162175"/>
          </a:xfrm>
          <a:prstGeom prst="round1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 dirty="0">
                <a:cs typeface="Arial" charset="0"/>
              </a:rPr>
              <a:t>// </a:t>
            </a: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specific reduce on CPU</a:t>
            </a:r>
          </a:p>
          <a:p>
            <a:pPr>
              <a:defRPr/>
            </a:pP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 dirty="0" err="1">
                <a:cs typeface="Arial" charset="0"/>
              </a:rPr>
              <a:t>reduceCPU</a:t>
            </a:r>
            <a:r>
              <a:rPr lang="en-US" sz="1400" dirty="0">
                <a:cs typeface="Arial" charset="0"/>
              </a:rPr>
              <a:t>(</a:t>
            </a: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*data, </a:t>
            </a: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size)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{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</a:t>
            </a: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sum = data[0];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for (</a:t>
            </a:r>
            <a:r>
              <a:rPr lang="en-US" sz="1400" dirty="0" err="1">
                <a:cs typeface="Arial" charset="0"/>
              </a:rPr>
              <a:t>int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 dirty="0" err="1">
                <a:cs typeface="Arial" charset="0"/>
              </a:rPr>
              <a:t>i</a:t>
            </a:r>
            <a:r>
              <a:rPr lang="en-US" sz="1400" dirty="0">
                <a:cs typeface="Arial" charset="0"/>
              </a:rPr>
              <a:t> = 1; </a:t>
            </a:r>
            <a:r>
              <a:rPr lang="en-US" sz="1400" dirty="0" err="1">
                <a:cs typeface="Arial" charset="0"/>
              </a:rPr>
              <a:t>i</a:t>
            </a:r>
            <a:r>
              <a:rPr lang="en-US" sz="1400" dirty="0">
                <a:cs typeface="Arial" charset="0"/>
              </a:rPr>
              <a:t> &lt; size; </a:t>
            </a:r>
            <a:r>
              <a:rPr lang="en-US" sz="1400" dirty="0" err="1">
                <a:cs typeface="Arial" charset="0"/>
              </a:rPr>
              <a:t>i</a:t>
            </a:r>
            <a:r>
              <a:rPr lang="en-US" sz="1400" dirty="0">
                <a:cs typeface="Arial" charset="0"/>
              </a:rPr>
              <a:t>++)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   {	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  sum += data[</a:t>
            </a:r>
            <a:r>
              <a:rPr lang="en-US" sz="1400" dirty="0" err="1">
                <a:cs typeface="Arial" charset="0"/>
              </a:rPr>
              <a:t>i</a:t>
            </a:r>
            <a:r>
              <a:rPr lang="en-US" sz="1400" dirty="0">
                <a:cs typeface="Arial" charset="0"/>
              </a:rPr>
              <a:t>];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   }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    return sum;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}</a:t>
            </a:r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04288" cy="863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ＭＳ Ｐゴシック" charset="0"/>
              </a:rPr>
              <a:t>NVIDA “CUDA” Implementation of Reduce 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6"/>
          <p:cNvSpPr/>
          <p:nvPr/>
        </p:nvSpPr>
        <p:spPr bwMode="auto">
          <a:xfrm>
            <a:off x="179388" y="1274763"/>
            <a:ext cx="6734175" cy="5354637"/>
          </a:xfrm>
          <a:prstGeom prst="round1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600" dirty="0" err="1">
                <a:latin typeface="Arial"/>
                <a:cs typeface="Arial"/>
              </a:rPr>
              <a:t>int</a:t>
            </a:r>
            <a:r>
              <a:rPr lang="en-US" sz="2600" dirty="0">
                <a:latin typeface="Arial"/>
                <a:cs typeface="Arial"/>
              </a:rPr>
              <a:t> </a:t>
            </a:r>
            <a:r>
              <a:rPr lang="en-US" sz="2600" dirty="0" err="1">
                <a:latin typeface="Arial"/>
                <a:cs typeface="Arial"/>
              </a:rPr>
              <a:t>reduceAMOS</a:t>
            </a:r>
            <a:r>
              <a:rPr lang="en-US" sz="2600" dirty="0">
                <a:latin typeface="Arial"/>
                <a:cs typeface="Arial"/>
              </a:rPr>
              <a:t>(</a:t>
            </a:r>
            <a:r>
              <a:rPr lang="en-US" sz="2600" dirty="0" err="1">
                <a:latin typeface="Arial"/>
                <a:cs typeface="Arial"/>
              </a:rPr>
              <a:t>int</a:t>
            </a:r>
            <a:r>
              <a:rPr lang="en-US" sz="2600" dirty="0">
                <a:latin typeface="Arial"/>
                <a:cs typeface="Arial"/>
              </a:rPr>
              <a:t> *data, </a:t>
            </a:r>
            <a:r>
              <a:rPr lang="en-US" sz="2600" dirty="0" err="1">
                <a:latin typeface="Arial"/>
                <a:cs typeface="Arial"/>
              </a:rPr>
              <a:t>int</a:t>
            </a:r>
            <a:r>
              <a:rPr lang="en-US" sz="2600" dirty="0">
                <a:latin typeface="Arial"/>
                <a:cs typeface="Arial"/>
              </a:rPr>
              <a:t> size)</a:t>
            </a:r>
          </a:p>
          <a:p>
            <a:pPr>
              <a:defRPr/>
            </a:pPr>
            <a:r>
              <a:rPr lang="en-US" sz="2600" dirty="0">
                <a:latin typeface="Arial"/>
                <a:cs typeface="Arial"/>
              </a:rPr>
              <a:t>{</a:t>
            </a:r>
          </a:p>
          <a:p>
            <a:pPr>
              <a:defRPr/>
            </a:pPr>
            <a:r>
              <a:rPr lang="en-US" sz="2600" dirty="0">
                <a:latin typeface="Arial"/>
                <a:cs typeface="Arial"/>
              </a:rPr>
              <a:t>    </a:t>
            </a:r>
            <a:r>
              <a:rPr lang="en-US" sz="2600" dirty="0" err="1">
                <a:latin typeface="Arial"/>
                <a:cs typeface="Arial"/>
              </a:rPr>
              <a:t>int</a:t>
            </a:r>
            <a:r>
              <a:rPr lang="en-US" sz="2600" dirty="0">
                <a:latin typeface="Arial"/>
                <a:cs typeface="Arial"/>
              </a:rPr>
              <a:t> sum = data[0];</a:t>
            </a:r>
          </a:p>
          <a:p>
            <a:pPr>
              <a:defRPr/>
            </a:pPr>
            <a:r>
              <a:rPr lang="en-US" sz="2600" dirty="0">
                <a:latin typeface="Arial"/>
                <a:cs typeface="Arial"/>
              </a:rPr>
              <a:t>  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Arial"/>
                <a:cs typeface="Arial"/>
              </a:rPr>
              <a:t>final_sum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= 0;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</a:t>
            </a:r>
            <a:r>
              <a:rPr lang="en-US" sz="2600" b="1" dirty="0" err="1">
                <a:solidFill>
                  <a:srgbClr val="FF0000"/>
                </a:solidFill>
                <a:latin typeface="Arial"/>
                <a:cs typeface="Arial"/>
              </a:rPr>
              <a:t>MPI_Allreduce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( &amp;sum,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         &amp;</a:t>
            </a:r>
            <a:r>
              <a:rPr lang="en-US" sz="2600" b="1" dirty="0" err="1">
                <a:solidFill>
                  <a:srgbClr val="FF0000"/>
                </a:solidFill>
                <a:latin typeface="Arial"/>
                <a:cs typeface="Arial"/>
              </a:rPr>
              <a:t>final_sim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         size, 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         MPI_INT, 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         MPI_SUM,</a:t>
            </a:r>
          </a:p>
          <a:p>
            <a:pPr>
              <a:defRPr/>
            </a:pP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             MPI_COMM_WORLD ); </a:t>
            </a:r>
          </a:p>
          <a:p>
            <a:pPr>
              <a:defRPr/>
            </a:pP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   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return </a:t>
            </a:r>
            <a:r>
              <a:rPr lang="en-US" sz="2600" b="1" dirty="0" err="1">
                <a:solidFill>
                  <a:srgbClr val="FF0000"/>
                </a:solidFill>
                <a:latin typeface="Arial"/>
                <a:cs typeface="Arial"/>
              </a:rPr>
              <a:t>final_sum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</a:p>
          <a:p>
            <a:pPr>
              <a:defRPr/>
            </a:pPr>
            <a:r>
              <a:rPr lang="en-US" sz="2600" dirty="0">
                <a:latin typeface="Arial"/>
                <a:cs typeface="Arial"/>
              </a:rPr>
              <a:t>}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443538" y="1274763"/>
            <a:ext cx="3613150" cy="2049462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09538"/>
            <a:ext cx="8877300" cy="804862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ＭＳ Ｐゴシック" charset="0"/>
              </a:rPr>
              <a:t>“AMOS”/MPI Implementation of Reduce Operation</a:t>
            </a:r>
          </a:p>
        </p:txBody>
      </p:sp>
      <p:sp>
        <p:nvSpPr>
          <p:cNvPr id="2" name="Cube 1"/>
          <p:cNvSpPr/>
          <p:nvPr/>
        </p:nvSpPr>
        <p:spPr>
          <a:xfrm>
            <a:off x="5518150" y="1760538"/>
            <a:ext cx="636588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17</a:t>
            </a:r>
          </a:p>
        </p:txBody>
      </p:sp>
      <p:sp>
        <p:nvSpPr>
          <p:cNvPr id="6" name="Cube 5"/>
          <p:cNvSpPr/>
          <p:nvPr/>
        </p:nvSpPr>
        <p:spPr>
          <a:xfrm>
            <a:off x="6091238" y="1760538"/>
            <a:ext cx="635000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23</a:t>
            </a:r>
          </a:p>
        </p:txBody>
      </p:sp>
      <p:sp>
        <p:nvSpPr>
          <p:cNvPr id="8" name="Cube 7"/>
          <p:cNvSpPr/>
          <p:nvPr/>
        </p:nvSpPr>
        <p:spPr>
          <a:xfrm>
            <a:off x="6659563" y="1760538"/>
            <a:ext cx="636587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8</a:t>
            </a:r>
          </a:p>
        </p:txBody>
      </p:sp>
      <p:sp>
        <p:nvSpPr>
          <p:cNvPr id="9" name="Cube 8"/>
          <p:cNvSpPr/>
          <p:nvPr/>
        </p:nvSpPr>
        <p:spPr>
          <a:xfrm>
            <a:off x="7245350" y="1760538"/>
            <a:ext cx="636588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19</a:t>
            </a:r>
          </a:p>
        </p:txBody>
      </p:sp>
      <p:sp>
        <p:nvSpPr>
          <p:cNvPr id="10" name="Cube 9"/>
          <p:cNvSpPr/>
          <p:nvPr/>
        </p:nvSpPr>
        <p:spPr>
          <a:xfrm>
            <a:off x="7797800" y="1760538"/>
            <a:ext cx="636588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62</a:t>
            </a:r>
          </a:p>
        </p:txBody>
      </p:sp>
      <p:sp>
        <p:nvSpPr>
          <p:cNvPr id="11" name="Cube 10"/>
          <p:cNvSpPr/>
          <p:nvPr/>
        </p:nvSpPr>
        <p:spPr>
          <a:xfrm>
            <a:off x="8367713" y="1760538"/>
            <a:ext cx="635000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12</a:t>
            </a:r>
          </a:p>
        </p:txBody>
      </p:sp>
      <p:sp>
        <p:nvSpPr>
          <p:cNvPr id="12" name="Cube 11"/>
          <p:cNvSpPr/>
          <p:nvPr/>
        </p:nvSpPr>
        <p:spPr>
          <a:xfrm>
            <a:off x="8288338" y="2976563"/>
            <a:ext cx="635000" cy="384175"/>
          </a:xfrm>
          <a:prstGeom prst="cub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141</a:t>
            </a:r>
          </a:p>
        </p:txBody>
      </p:sp>
      <p:sp>
        <p:nvSpPr>
          <p:cNvPr id="121867" name="TextBox 2"/>
          <p:cNvSpPr txBox="1">
            <a:spLocks noChangeArrowheads="1"/>
          </p:cNvSpPr>
          <p:nvPr/>
        </p:nvSpPr>
        <p:spPr bwMode="auto">
          <a:xfrm>
            <a:off x="6819900" y="1219200"/>
            <a:ext cx="1225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"/>
                <a:cs typeface="Arial"/>
              </a:rPr>
              <a:t>data[]</a:t>
            </a:r>
          </a:p>
        </p:txBody>
      </p:sp>
      <p:sp>
        <p:nvSpPr>
          <p:cNvPr id="121868" name="TextBox 12"/>
          <p:cNvSpPr txBox="1">
            <a:spLocks noChangeArrowheads="1"/>
          </p:cNvSpPr>
          <p:nvPr/>
        </p:nvSpPr>
        <p:spPr bwMode="auto">
          <a:xfrm>
            <a:off x="7065963" y="2846388"/>
            <a:ext cx="931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"/>
                <a:cs typeface="Arial"/>
              </a:rPr>
              <a:t>sum</a:t>
            </a:r>
          </a:p>
        </p:txBody>
      </p:sp>
      <p:sp>
        <p:nvSpPr>
          <p:cNvPr id="4" name="Up Arrow 3"/>
          <p:cNvSpPr/>
          <p:nvPr/>
        </p:nvSpPr>
        <p:spPr>
          <a:xfrm>
            <a:off x="8462963" y="2178050"/>
            <a:ext cx="398462" cy="620713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862888" y="2178050"/>
            <a:ext cx="396875" cy="620713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7351713" y="2178050"/>
            <a:ext cx="398462" cy="620713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6767513" y="2178050"/>
            <a:ext cx="396875" cy="620713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184900" y="2178050"/>
            <a:ext cx="396875" cy="620713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5645150" y="2178050"/>
            <a:ext cx="398463" cy="620713"/>
          </a:xfrm>
          <a:prstGeom prst="upArrow">
            <a:avLst/>
          </a:prstGeom>
          <a:solidFill>
            <a:schemeClr val="tx2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21875" name="TextBox 19"/>
          <p:cNvSpPr txBox="1">
            <a:spLocks noChangeArrowheads="1"/>
          </p:cNvSpPr>
          <p:nvPr/>
        </p:nvSpPr>
        <p:spPr bwMode="auto">
          <a:xfrm>
            <a:off x="7239000" y="3352800"/>
            <a:ext cx="7794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“task”</a:t>
            </a:r>
          </a:p>
        </p:txBody>
      </p:sp>
      <p:sp>
        <p:nvSpPr>
          <p:cNvPr id="121876" name="TextBox 22"/>
          <p:cNvSpPr txBox="1">
            <a:spLocks noChangeArrowheads="1"/>
          </p:cNvSpPr>
          <p:nvPr/>
        </p:nvSpPr>
        <p:spPr bwMode="auto">
          <a:xfrm>
            <a:off x="7391400" y="3886200"/>
            <a:ext cx="89376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lang="en-US"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21877" name="Group 29"/>
          <p:cNvGrpSpPr>
            <a:grpSpLocks/>
          </p:cNvGrpSpPr>
          <p:nvPr/>
        </p:nvGrpSpPr>
        <p:grpSpPr bwMode="auto">
          <a:xfrm>
            <a:off x="6184900" y="3981450"/>
            <a:ext cx="2454275" cy="487363"/>
            <a:chOff x="6184517" y="3507819"/>
            <a:chExt cx="2454367" cy="488430"/>
          </a:xfrm>
        </p:grpSpPr>
        <p:sp>
          <p:nvSpPr>
            <p:cNvPr id="21" name="Rounded Rectangle 20"/>
            <p:cNvSpPr/>
            <p:nvPr/>
          </p:nvSpPr>
          <p:spPr>
            <a:xfrm>
              <a:off x="6184517" y="3507819"/>
              <a:ext cx="542945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T0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819541" y="3507819"/>
              <a:ext cx="542945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T1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095939" y="3507819"/>
              <a:ext cx="542945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TN</a:t>
              </a: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6113463" y="5067300"/>
            <a:ext cx="2846387" cy="458788"/>
          </a:xfrm>
          <a:prstGeom prst="parallelogram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Reduce in Network</a:t>
            </a:r>
          </a:p>
        </p:txBody>
      </p:sp>
      <p:sp>
        <p:nvSpPr>
          <p:cNvPr id="26" name="Up Arrow 25"/>
          <p:cNvSpPr/>
          <p:nvPr/>
        </p:nvSpPr>
        <p:spPr>
          <a:xfrm rot="10800000">
            <a:off x="6913563" y="4468813"/>
            <a:ext cx="787400" cy="6223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1880" name="TextBox 26"/>
          <p:cNvSpPr txBox="1">
            <a:spLocks noChangeArrowheads="1"/>
          </p:cNvSpPr>
          <p:nvPr/>
        </p:nvSpPr>
        <p:spPr bwMode="auto">
          <a:xfrm>
            <a:off x="7675563" y="4595813"/>
            <a:ext cx="1327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All “</a:t>
            </a:r>
            <a:r>
              <a:rPr lang="en-US" altLang="ja-JP" sz="1600">
                <a:solidFill>
                  <a:schemeClr val="tx1"/>
                </a:solidFill>
                <a:latin typeface="Arial"/>
                <a:cs typeface="Arial"/>
              </a:rPr>
              <a:t>sum</a:t>
            </a:r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”</a:t>
            </a:r>
            <a:r>
              <a:rPr lang="en-US" altLang="ja-JP" sz="1600">
                <a:solidFill>
                  <a:schemeClr val="tx1"/>
                </a:solidFill>
                <a:latin typeface="Arial"/>
                <a:cs typeface="Arial"/>
              </a:rPr>
              <a:t>s</a:t>
            </a:r>
            <a:endParaRPr lang="en-US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8" name="Up Arrow 27"/>
          <p:cNvSpPr/>
          <p:nvPr/>
        </p:nvSpPr>
        <p:spPr>
          <a:xfrm rot="10800000">
            <a:off x="6923088" y="5518150"/>
            <a:ext cx="788987" cy="6223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1882" name="TextBox 28"/>
          <p:cNvSpPr txBox="1">
            <a:spLocks noChangeArrowheads="1"/>
          </p:cNvSpPr>
          <p:nvPr/>
        </p:nvSpPr>
        <p:spPr bwMode="auto">
          <a:xfrm>
            <a:off x="7748588" y="5627688"/>
            <a:ext cx="1327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Arial"/>
                <a:cs typeface="Arial"/>
              </a:rPr>
              <a:t>final_sum</a:t>
            </a:r>
          </a:p>
        </p:txBody>
      </p:sp>
      <p:grpSp>
        <p:nvGrpSpPr>
          <p:cNvPr id="121883" name="Group 34"/>
          <p:cNvGrpSpPr>
            <a:grpSpLocks/>
          </p:cNvGrpSpPr>
          <p:nvPr/>
        </p:nvGrpSpPr>
        <p:grpSpPr bwMode="auto">
          <a:xfrm>
            <a:off x="6167438" y="6140450"/>
            <a:ext cx="2455862" cy="488950"/>
            <a:chOff x="6184517" y="3507819"/>
            <a:chExt cx="2454367" cy="488430"/>
          </a:xfrm>
        </p:grpSpPr>
        <p:sp>
          <p:nvSpPr>
            <p:cNvPr id="36" name="Rounded Rectangle 35"/>
            <p:cNvSpPr/>
            <p:nvPr/>
          </p:nvSpPr>
          <p:spPr>
            <a:xfrm>
              <a:off x="6184517" y="3507819"/>
              <a:ext cx="542594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T0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819130" y="3507819"/>
              <a:ext cx="542594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T1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096290" y="3507819"/>
              <a:ext cx="542594" cy="488430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/>
                  <a:cs typeface="Arial"/>
                </a:rPr>
                <a:t>TN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91400" y="6172200"/>
            <a:ext cx="685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58738" y="19050"/>
            <a:ext cx="9047162" cy="609600"/>
          </a:xfrm>
        </p:spPr>
        <p:txBody>
          <a:bodyPr/>
          <a:lstStyle/>
          <a:p>
            <a:r>
              <a:rPr lang="en-US" sz="3200">
                <a:latin typeface="Arial" charset="0"/>
              </a:rPr>
              <a:t>Supercomputers vs. Clouds</a:t>
            </a:r>
          </a:p>
        </p:txBody>
      </p:sp>
      <p:sp>
        <p:nvSpPr>
          <p:cNvPr id="122882" name="Content Placeholder 2"/>
          <p:cNvSpPr>
            <a:spLocks noGrp="1"/>
          </p:cNvSpPr>
          <p:nvPr>
            <p:ph idx="1"/>
          </p:nvPr>
        </p:nvSpPr>
        <p:spPr>
          <a:xfrm>
            <a:off x="0" y="623888"/>
            <a:ext cx="4622800" cy="3808412"/>
          </a:xfrm>
        </p:spPr>
        <p:txBody>
          <a:bodyPr/>
          <a:lstStyle/>
          <a:p>
            <a:r>
              <a:rPr lang="en-US" sz="2000">
                <a:solidFill>
                  <a:srgbClr val="570711"/>
                </a:solidFill>
                <a:latin typeface="Calibri" charset="0"/>
              </a:rPr>
              <a:t>Supercomputer Systems: </a:t>
            </a:r>
          </a:p>
          <a:p>
            <a:pPr lvl="1"/>
            <a:r>
              <a:rPr lang="en-US" sz="2000" b="1">
                <a:solidFill>
                  <a:srgbClr val="FF0000"/>
                </a:solidFill>
                <a:latin typeface="Calibri" charset="0"/>
                <a:ea typeface="宋体" charset="0"/>
                <a:cs typeface="宋体" charset="0"/>
              </a:rPr>
              <a:t>Fault tolerance via well designed hardware &amp; “</a:t>
            </a:r>
            <a:r>
              <a:rPr lang="en-US" altLang="ja-JP" sz="2000" b="1">
                <a:solidFill>
                  <a:srgbClr val="FF0000"/>
                </a:solidFill>
                <a:latin typeface="Calibri" charset="0"/>
                <a:ea typeface="宋体" charset="0"/>
                <a:cs typeface="宋体" charset="0"/>
              </a:rPr>
              <a:t>checkpointing</a:t>
            </a:r>
            <a:r>
              <a:rPr lang="en-US" sz="2000" b="1">
                <a:solidFill>
                  <a:srgbClr val="FF0000"/>
                </a:solidFill>
                <a:latin typeface="Calibri" charset="0"/>
                <a:ea typeface="宋体" charset="0"/>
                <a:cs typeface="宋体" charset="0"/>
              </a:rPr>
              <a:t>”</a:t>
            </a:r>
            <a:r>
              <a:rPr lang="en-US" altLang="ja-JP" sz="2000" b="1">
                <a:solidFill>
                  <a:srgbClr val="FF0000"/>
                </a:solidFill>
                <a:latin typeface="Calibri" charset="0"/>
                <a:ea typeface="宋体" charset="0"/>
                <a:cs typeface="宋体" charset="0"/>
              </a:rPr>
              <a:t> of state by app.</a:t>
            </a:r>
          </a:p>
          <a:p>
            <a:pPr lvl="1"/>
            <a:r>
              <a:rPr lang="en-US" sz="2000" b="1">
                <a:solidFill>
                  <a:srgbClr val="570711"/>
                </a:solidFill>
                <a:latin typeface="Calibri" charset="0"/>
                <a:ea typeface="宋体" charset="0"/>
                <a:cs typeface="宋体" charset="0"/>
              </a:rPr>
              <a:t>Network: 20 GB/sec and &lt; 5 usec latency</a:t>
            </a:r>
          </a:p>
          <a:p>
            <a:pPr lvl="1"/>
            <a:r>
              <a:rPr lang="en-US" sz="2000" b="1">
                <a:solidFill>
                  <a:srgbClr val="570711"/>
                </a:solidFill>
                <a:latin typeface="Calibri" charset="0"/>
                <a:ea typeface="宋体" charset="0"/>
                <a:cs typeface="宋体" charset="0"/>
              </a:rPr>
              <a:t>Massive parallel filesystem</a:t>
            </a:r>
          </a:p>
          <a:p>
            <a:pPr lvl="1"/>
            <a:r>
              <a:rPr lang="en-US" sz="2000" b="1">
                <a:solidFill>
                  <a:srgbClr val="570711"/>
                </a:solidFill>
                <a:latin typeface="Calibri" charset="0"/>
                <a:ea typeface="宋体" charset="0"/>
                <a:cs typeface="宋体" charset="0"/>
              </a:rPr>
              <a:t>Very power efficient system overall!!</a:t>
            </a:r>
          </a:p>
          <a:p>
            <a:pPr lvl="1"/>
            <a:r>
              <a:rPr lang="en-US" sz="2000" b="1">
                <a:solidFill>
                  <a:srgbClr val="570711"/>
                </a:solidFill>
                <a:latin typeface="Calibri" charset="0"/>
                <a:ea typeface="宋体" charset="0"/>
                <a:cs typeface="宋体" charset="0"/>
              </a:rPr>
              <a:t>Job scaling to millions of cores!</a:t>
            </a:r>
          </a:p>
          <a:p>
            <a:pPr lvl="1"/>
            <a:r>
              <a:rPr lang="en-US" sz="2000" b="1">
                <a:solidFill>
                  <a:srgbClr val="570711"/>
                </a:solidFill>
                <a:latin typeface="Calibri" charset="0"/>
                <a:ea typeface="宋体" charset="0"/>
                <a:cs typeface="宋体" charset="0"/>
              </a:rPr>
              <a:t>Custom network (e.g., BG/Q 5-D torus)</a:t>
            </a:r>
          </a:p>
          <a:p>
            <a:endParaRPr lang="en-US" sz="2000">
              <a:solidFill>
                <a:srgbClr val="570711"/>
              </a:solidFill>
              <a:latin typeface="Calibri" charset="0"/>
            </a:endParaRPr>
          </a:p>
          <a:p>
            <a:pPr lvl="1"/>
            <a:endParaRPr lang="en-US" sz="2000" b="1">
              <a:solidFill>
                <a:srgbClr val="570711"/>
              </a:solidFill>
              <a:latin typeface="Calibri" charset="0"/>
              <a:ea typeface="宋体" charset="0"/>
              <a:cs typeface="宋体" charset="0"/>
            </a:endParaRPr>
          </a:p>
          <a:p>
            <a:endParaRPr lang="en-US" sz="2000">
              <a:solidFill>
                <a:srgbClr val="570711"/>
              </a:solidFill>
              <a:latin typeface="Calibri" charset="0"/>
            </a:endParaRPr>
          </a:p>
          <a:p>
            <a:pPr lvl="1"/>
            <a:endParaRPr lang="en-US" sz="2000" b="1">
              <a:solidFill>
                <a:srgbClr val="57071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91000" y="687388"/>
            <a:ext cx="5045075" cy="41751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3200" b="1" kern="1200">
                <a:solidFill>
                  <a:srgbClr val="580C14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solidFill>
                  <a:srgbClr val="570711"/>
                </a:solidFill>
                <a:effectLst/>
                <a:latin typeface="Calibri" charset="0"/>
              </a:rPr>
              <a:t>COTS “Cloud” Systems: 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Calibri" charset="0"/>
                <a:ea typeface="宋体" charset="0"/>
              </a:rPr>
              <a:t>Fault tolerance via replication of data via software - </a:t>
            </a:r>
            <a:r>
              <a:rPr lang="en-US" sz="2000" b="1" dirty="0" err="1" smtClean="0">
                <a:solidFill>
                  <a:srgbClr val="FF0000"/>
                </a:solidFill>
                <a:latin typeface="Calibri" charset="0"/>
                <a:ea typeface="宋体" charset="0"/>
              </a:rPr>
              <a:t>Hadoop</a:t>
            </a:r>
            <a:r>
              <a:rPr lang="en-US" sz="2000" b="1" dirty="0" smtClean="0">
                <a:solidFill>
                  <a:srgbClr val="FF0000"/>
                </a:solidFill>
                <a:latin typeface="Calibri" charset="0"/>
                <a:ea typeface="宋体" charset="0"/>
              </a:rPr>
              <a:t>/</a:t>
            </a:r>
            <a:r>
              <a:rPr lang="en-US" sz="2000" b="1" dirty="0" err="1" smtClean="0">
                <a:solidFill>
                  <a:srgbClr val="FF0000"/>
                </a:solidFill>
                <a:latin typeface="Calibri" charset="0"/>
                <a:ea typeface="宋体" charset="0"/>
              </a:rPr>
              <a:t>MapReduce</a:t>
            </a:r>
            <a:endParaRPr lang="en-US" sz="2000" b="1" dirty="0" smtClean="0">
              <a:solidFill>
                <a:srgbClr val="FF0000"/>
              </a:solidFill>
              <a:latin typeface="Calibri" charset="0"/>
              <a:ea typeface="宋体" charset="0"/>
            </a:endParaRPr>
          </a:p>
          <a:p>
            <a:pPr lvl="1">
              <a:defRPr/>
            </a:pPr>
            <a:r>
              <a:rPr lang="en-US" sz="2000" b="1" dirty="0" smtClean="0">
                <a:solidFill>
                  <a:srgbClr val="570711"/>
                </a:solidFill>
                <a:latin typeface="Calibri" charset="0"/>
                <a:ea typeface="宋体" charset="0"/>
              </a:rPr>
              <a:t>Network: 1 to 5 GB/sec and  ~500usec latency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570711"/>
                </a:solidFill>
                <a:latin typeface="Calibri" charset="0"/>
                <a:ea typeface="宋体" charset="0"/>
              </a:rPr>
              <a:t>Client disks used like extended RAM memory which drives cloud design and performance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570711"/>
                </a:solidFill>
                <a:latin typeface="Calibri" charset="0"/>
                <a:ea typeface="宋体" charset="0"/>
              </a:rPr>
              <a:t>Less power efficient system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570711"/>
                </a:solidFill>
                <a:latin typeface="Calibri" charset="0"/>
                <a:ea typeface="宋体" charset="0"/>
              </a:rPr>
              <a:t>Job scaling limits to &lt; 1,000 cores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570711"/>
                </a:solidFill>
                <a:latin typeface="Calibri" charset="0"/>
                <a:ea typeface="宋体" charset="0"/>
              </a:rPr>
              <a:t>Commodity network (e.g., 1 Gb/sec Ethernet switch)</a:t>
            </a:r>
          </a:p>
          <a:p>
            <a:pPr>
              <a:defRPr/>
            </a:pPr>
            <a:endParaRPr lang="en-US" sz="2000" dirty="0" smtClean="0">
              <a:solidFill>
                <a:srgbClr val="570711"/>
              </a:solidFill>
              <a:latin typeface="Calibri" charset="0"/>
            </a:endParaRPr>
          </a:p>
          <a:p>
            <a:pPr lvl="1">
              <a:defRPr/>
            </a:pPr>
            <a:endParaRPr lang="en-US" sz="2000" b="1" dirty="0">
              <a:solidFill>
                <a:srgbClr val="570711"/>
              </a:solidFill>
              <a:latin typeface="Calibri" charset="0"/>
              <a:ea typeface="宋体" charset="0"/>
            </a:endParaRPr>
          </a:p>
        </p:txBody>
      </p:sp>
      <p:pic>
        <p:nvPicPr>
          <p:cNvPr id="122884" name="Picture 10" descr="AMOSpuzz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7" b="17026"/>
          <a:stretch>
            <a:fillRect/>
          </a:stretch>
        </p:blipFill>
        <p:spPr bwMode="auto">
          <a:xfrm>
            <a:off x="369888" y="5281613"/>
            <a:ext cx="2457450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5256213"/>
            <a:ext cx="1620837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1"/>
            <a:ext cx="7770813" cy="533399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About Storage Devices?</a:t>
            </a:r>
          </a:p>
        </p:txBody>
      </p:sp>
      <p:pic>
        <p:nvPicPr>
          <p:cNvPr id="124930" name="Picture 4" descr="7-hard-disk-dri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638"/>
            <a:ext cx="36036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6" descr="HPSS-09-ver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950913"/>
            <a:ext cx="2055812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7" descr="tap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0775"/>
            <a:ext cx="2071688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8" descr="samsung_64gb_ss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4232275"/>
            <a:ext cx="225107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TextBox 10"/>
          <p:cNvSpPr txBox="1">
            <a:spLocks noChangeArrowheads="1"/>
          </p:cNvSpPr>
          <p:nvPr/>
        </p:nvSpPr>
        <p:spPr bwMode="auto">
          <a:xfrm>
            <a:off x="103188" y="3978275"/>
            <a:ext cx="2463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i="1">
                <a:solidFill>
                  <a:srgbClr val="000000"/>
                </a:solidFill>
                <a:latin typeface="Arial" charset="0"/>
              </a:rPr>
              <a:t>Magnetic Hard Disk Drives</a:t>
            </a:r>
          </a:p>
        </p:txBody>
      </p:sp>
      <p:sp>
        <p:nvSpPr>
          <p:cNvPr id="124935" name="TextBox 11"/>
          <p:cNvSpPr txBox="1">
            <a:spLocks noChangeArrowheads="1"/>
          </p:cNvSpPr>
          <p:nvPr/>
        </p:nvSpPr>
        <p:spPr bwMode="auto">
          <a:xfrm>
            <a:off x="228600" y="5867400"/>
            <a:ext cx="5649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i="1" dirty="0">
                <a:solidFill>
                  <a:srgbClr val="000000"/>
                </a:solidFill>
                <a:latin typeface="Arial" charset="0"/>
              </a:rPr>
              <a:t>Solid State Storage (SSD) </a:t>
            </a:r>
            <a:r>
              <a:rPr lang="en-US" i="1" dirty="0" smtClean="0">
                <a:solidFill>
                  <a:srgbClr val="000000"/>
                </a:solidFill>
                <a:latin typeface="Arial" charset="0"/>
              </a:rPr>
              <a:t>/ </a:t>
            </a:r>
            <a:r>
              <a:rPr lang="en-US" i="1" dirty="0" err="1" smtClean="0">
                <a:solidFill>
                  <a:srgbClr val="000000"/>
                </a:solidFill>
                <a:latin typeface="Arial" charset="0"/>
              </a:rPr>
              <a:t>NVMe</a:t>
            </a:r>
            <a:endParaRPr lang="en-US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4937" name="TextBox 10"/>
          <p:cNvSpPr txBox="1">
            <a:spLocks noChangeArrowheads="1"/>
          </p:cNvSpPr>
          <p:nvPr/>
        </p:nvSpPr>
        <p:spPr bwMode="auto">
          <a:xfrm>
            <a:off x="0" y="1152525"/>
            <a:ext cx="1282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>
                <a:solidFill>
                  <a:srgbClr val="000000"/>
                </a:solidFill>
                <a:latin typeface="Arial" charset="0"/>
              </a:rPr>
              <a:t>Platter</a:t>
            </a:r>
          </a:p>
        </p:txBody>
      </p:sp>
      <p:sp>
        <p:nvSpPr>
          <p:cNvPr id="124938" name="TextBox 10"/>
          <p:cNvSpPr txBox="1">
            <a:spLocks noChangeArrowheads="1"/>
          </p:cNvSpPr>
          <p:nvPr/>
        </p:nvSpPr>
        <p:spPr bwMode="auto">
          <a:xfrm>
            <a:off x="2120900" y="792163"/>
            <a:ext cx="12827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>
                <a:solidFill>
                  <a:srgbClr val="000000"/>
                </a:solidFill>
                <a:latin typeface="Arial" charset="0"/>
              </a:rPr>
              <a:t>Spindle</a:t>
            </a:r>
          </a:p>
        </p:txBody>
      </p:sp>
      <p:sp>
        <p:nvSpPr>
          <p:cNvPr id="124939" name="TextBox 10"/>
          <p:cNvSpPr txBox="1">
            <a:spLocks noChangeArrowheads="1"/>
          </p:cNvSpPr>
          <p:nvPr/>
        </p:nvSpPr>
        <p:spPr bwMode="auto">
          <a:xfrm>
            <a:off x="2667000" y="2622550"/>
            <a:ext cx="1282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>
                <a:solidFill>
                  <a:srgbClr val="000000"/>
                </a:solidFill>
                <a:latin typeface="Arial" charset="0"/>
              </a:rPr>
              <a:t>Head</a:t>
            </a:r>
          </a:p>
        </p:txBody>
      </p:sp>
      <p:sp>
        <p:nvSpPr>
          <p:cNvPr id="124940" name="TextBox 10"/>
          <p:cNvSpPr txBox="1">
            <a:spLocks noChangeArrowheads="1"/>
          </p:cNvSpPr>
          <p:nvPr/>
        </p:nvSpPr>
        <p:spPr bwMode="auto">
          <a:xfrm>
            <a:off x="2209800" y="3455988"/>
            <a:ext cx="1282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>
                <a:solidFill>
                  <a:srgbClr val="000000"/>
                </a:solidFill>
                <a:latin typeface="Arial" charset="0"/>
              </a:rPr>
              <a:t>Actuator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914400" y="1460500"/>
            <a:ext cx="368300" cy="39846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24938" idx="2"/>
          </p:cNvCxnSpPr>
          <p:nvPr/>
        </p:nvCxnSpPr>
        <p:spPr bwMode="auto">
          <a:xfrm flipH="1">
            <a:off x="2120900" y="1098550"/>
            <a:ext cx="641350" cy="7604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24939" idx="2"/>
          </p:cNvCxnSpPr>
          <p:nvPr/>
        </p:nvCxnSpPr>
        <p:spPr bwMode="auto">
          <a:xfrm flipH="1">
            <a:off x="2476500" y="2930525"/>
            <a:ext cx="831850" cy="147638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1905000" y="2930525"/>
            <a:ext cx="762000" cy="52546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4945" name="TextBox 10"/>
          <p:cNvSpPr txBox="1">
            <a:spLocks noChangeArrowheads="1"/>
          </p:cNvSpPr>
          <p:nvPr/>
        </p:nvSpPr>
        <p:spPr bwMode="auto">
          <a:xfrm>
            <a:off x="4157663" y="596900"/>
            <a:ext cx="2463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i="1">
                <a:solidFill>
                  <a:srgbClr val="000000"/>
                </a:solidFill>
                <a:latin typeface="Arial" charset="0"/>
              </a:rPr>
              <a:t>LTO 6</a:t>
            </a:r>
          </a:p>
          <a:p>
            <a:pPr algn="ctr" eaLnBrk="1" hangingPunct="1"/>
            <a:r>
              <a:rPr lang="en-US" sz="1600" i="1">
                <a:solidFill>
                  <a:srgbClr val="000000"/>
                </a:solidFill>
                <a:latin typeface="Arial" charset="0"/>
              </a:rPr>
              <a:t>2.5 TB, 160 MB/sec</a:t>
            </a:r>
          </a:p>
        </p:txBody>
      </p:sp>
      <p:sp>
        <p:nvSpPr>
          <p:cNvPr id="124946" name="TextBox 2"/>
          <p:cNvSpPr txBox="1">
            <a:spLocks noChangeArrowheads="1"/>
          </p:cNvSpPr>
          <p:nvPr/>
        </p:nvSpPr>
        <p:spPr bwMode="auto">
          <a:xfrm>
            <a:off x="90488" y="5888038"/>
            <a:ext cx="2805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Thanks to R. Ross, ANL and B. Welch, Google </a:t>
            </a:r>
          </a:p>
        </p:txBody>
      </p:sp>
      <p:sp>
        <p:nvSpPr>
          <p:cNvPr id="124947" name="TextBox 3"/>
          <p:cNvSpPr txBox="1">
            <a:spLocks noChangeArrowheads="1"/>
          </p:cNvSpPr>
          <p:nvPr/>
        </p:nvSpPr>
        <p:spPr bwMode="auto">
          <a:xfrm>
            <a:off x="7010400" y="4724400"/>
            <a:ext cx="205581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Semi-conductor storage w/o any moving parts!</a:t>
            </a:r>
          </a:p>
        </p:txBody>
      </p:sp>
      <p:pic>
        <p:nvPicPr>
          <p:cNvPr id="124948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273550"/>
            <a:ext cx="22034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6" name="TextBox 12"/>
          <p:cNvSpPr txBox="1">
            <a:spLocks noChangeArrowheads="1"/>
          </p:cNvSpPr>
          <p:nvPr/>
        </p:nvSpPr>
        <p:spPr bwMode="auto">
          <a:xfrm>
            <a:off x="6604000" y="4049713"/>
            <a:ext cx="2463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i="1" dirty="0">
                <a:solidFill>
                  <a:srgbClr val="000000"/>
                </a:solidFill>
                <a:latin typeface="Arial" charset="0"/>
              </a:rPr>
              <a:t>Magnetic Tape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5" descr="drive-trends-bw-year-tere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50950"/>
            <a:ext cx="884936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3" name="Title 1"/>
          <p:cNvSpPr>
            <a:spLocks noGrp="1"/>
          </p:cNvSpPr>
          <p:nvPr>
            <p:ph type="title" idx="4294967295"/>
          </p:nvPr>
        </p:nvSpPr>
        <p:spPr>
          <a:xfrm>
            <a:off x="609600" y="76200"/>
            <a:ext cx="8221663" cy="538163"/>
          </a:xfrm>
        </p:spPr>
        <p:txBody>
          <a:bodyPr tIns="0" anchor="t">
            <a:sp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Disk Transfer Rates over Time</a:t>
            </a:r>
          </a:p>
        </p:txBody>
      </p:sp>
      <p:sp>
        <p:nvSpPr>
          <p:cNvPr id="125954" name="Content Placeholder 2"/>
          <p:cNvSpPr txBox="1">
            <a:spLocks/>
          </p:cNvSpPr>
          <p:nvPr/>
        </p:nvSpPr>
        <p:spPr bwMode="auto">
          <a:xfrm>
            <a:off x="560388" y="65532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Thanks to R. Freitas of IBM Almaden Research Center for providing much of the data for this graph.</a:t>
            </a:r>
          </a:p>
          <a:p>
            <a:pPr eaLnBrk="1" hangingPunct="1"/>
            <a:endParaRPr lang="en-US" sz="1200">
              <a:solidFill>
                <a:srgbClr val="000000"/>
              </a:solidFill>
              <a:latin typeface="Gill Sans MT" charset="0"/>
              <a:cs typeface="Gill Sans MT" charset="0"/>
            </a:endParaRPr>
          </a:p>
        </p:txBody>
      </p:sp>
      <p:sp>
        <p:nvSpPr>
          <p:cNvPr id="125956" name="TextBox 7"/>
          <p:cNvSpPr txBox="1">
            <a:spLocks noChangeArrowheads="1"/>
          </p:cNvSpPr>
          <p:nvPr/>
        </p:nvSpPr>
        <p:spPr bwMode="auto">
          <a:xfrm>
            <a:off x="1474788" y="2590800"/>
            <a:ext cx="36617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tx1"/>
                </a:solidFill>
                <a:latin typeface="Arial" charset="0"/>
              </a:rPr>
              <a:t>5 minutes to read 315 MB disk</a:t>
            </a:r>
          </a:p>
          <a:p>
            <a:pPr eaLnBrk="1" hangingPunct="1"/>
            <a:r>
              <a:rPr lang="en-US" sz="2000">
                <a:solidFill>
                  <a:schemeClr val="tx1"/>
                </a:solidFill>
                <a:latin typeface="Arial" charset="0"/>
              </a:rPr>
              <a:t>At 1 MB/sec (IBM 3350)</a:t>
            </a:r>
          </a:p>
        </p:txBody>
      </p:sp>
      <p:cxnSp>
        <p:nvCxnSpPr>
          <p:cNvPr id="125957" name="Straight Arrow Connector 9"/>
          <p:cNvCxnSpPr>
            <a:cxnSpLocks noChangeShapeType="1"/>
            <a:stCxn id="125956" idx="2"/>
          </p:cNvCxnSpPr>
          <p:nvPr/>
        </p:nvCxnSpPr>
        <p:spPr bwMode="auto">
          <a:xfrm>
            <a:off x="3305653" y="3298686"/>
            <a:ext cx="836135" cy="358914"/>
          </a:xfrm>
          <a:prstGeom prst="straightConnector1">
            <a:avLst/>
          </a:prstGeom>
          <a:noFill/>
          <a:ln w="38100" cmpd="sng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5958" name="TextBox 11"/>
          <p:cNvSpPr txBox="1">
            <a:spLocks noChangeArrowheads="1"/>
          </p:cNvSpPr>
          <p:nvPr/>
        </p:nvSpPr>
        <p:spPr bwMode="auto">
          <a:xfrm>
            <a:off x="1676400" y="1524000"/>
            <a:ext cx="45775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Arial" charset="0"/>
              </a:rPr>
              <a:t>25 minutes to read 440 GB disk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Arial" charset="0"/>
              </a:rPr>
              <a:t>At 280 MB/sec (Cheetah @ 15K RPM)</a:t>
            </a:r>
          </a:p>
        </p:txBody>
      </p:sp>
      <p:cxnSp>
        <p:nvCxnSpPr>
          <p:cNvPr id="125959" name="Straight Arrow Connector 13"/>
          <p:cNvCxnSpPr>
            <a:cxnSpLocks noChangeShapeType="1"/>
            <a:stCxn id="125958" idx="3"/>
          </p:cNvCxnSpPr>
          <p:nvPr/>
        </p:nvCxnSpPr>
        <p:spPr bwMode="auto">
          <a:xfrm>
            <a:off x="6253970" y="1877943"/>
            <a:ext cx="1061230" cy="103257"/>
          </a:xfrm>
          <a:prstGeom prst="straightConnector1">
            <a:avLst/>
          </a:prstGeom>
          <a:noFill/>
          <a:ln w="38100" cmpd="sng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5960" name="TextBox 12"/>
          <p:cNvSpPr txBox="1">
            <a:spLocks noChangeArrowheads="1"/>
          </p:cNvSpPr>
          <p:nvPr/>
        </p:nvSpPr>
        <p:spPr bwMode="auto">
          <a:xfrm>
            <a:off x="4114800" y="604837"/>
            <a:ext cx="4900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7.4 hours to read 4 TB SATA</a:t>
            </a:r>
          </a:p>
          <a:p>
            <a:pPr algn="r" eaLnBrk="1" hangingPunct="1"/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At 150 MB/sec</a:t>
            </a:r>
          </a:p>
        </p:txBody>
      </p:sp>
      <p:sp>
        <p:nvSpPr>
          <p:cNvPr id="2" name="Isosceles Triangle 1"/>
          <p:cNvSpPr/>
          <p:nvPr/>
        </p:nvSpPr>
        <p:spPr>
          <a:xfrm>
            <a:off x="8543925" y="1200150"/>
            <a:ext cx="350838" cy="217487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962" name="TextBox 2"/>
          <p:cNvSpPr txBox="1">
            <a:spLocks noChangeArrowheads="1"/>
          </p:cNvSpPr>
          <p:nvPr/>
        </p:nvSpPr>
        <p:spPr bwMode="auto">
          <a:xfrm>
            <a:off x="7096125" y="3517900"/>
            <a:ext cx="1990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Large growing cap between storage and compute!!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770813" cy="768350"/>
          </a:xfrm>
        </p:spPr>
        <p:txBody>
          <a:bodyPr/>
          <a:lstStyle/>
          <a:p>
            <a:r>
              <a:rPr lang="en-US" sz="3600" dirty="0">
                <a:latin typeface="Arial" charset="0"/>
              </a:rPr>
              <a:t>Why can’t we move </a:t>
            </a:r>
            <a:r>
              <a:rPr lang="en-US" sz="3600" dirty="0" smtClean="0">
                <a:latin typeface="Arial" charset="0"/>
              </a:rPr>
              <a:t>to FLASH </a:t>
            </a:r>
            <a:r>
              <a:rPr lang="en-US" sz="3600" dirty="0">
                <a:latin typeface="Arial" charset="0"/>
              </a:rPr>
              <a:t>?	</a:t>
            </a:r>
          </a:p>
        </p:txBody>
      </p:sp>
      <p:sp>
        <p:nvSpPr>
          <p:cNvPr id="126978" name="Content Placeholder 2"/>
          <p:cNvSpPr>
            <a:spLocks noGrp="1"/>
          </p:cNvSpPr>
          <p:nvPr>
            <p:ph idx="4294967295"/>
          </p:nvPr>
        </p:nvSpPr>
        <p:spPr>
          <a:xfrm>
            <a:off x="152400" y="1143000"/>
            <a:ext cx="8797925" cy="4953000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Storage Hierarchy is DRAM, SCM, FLASH, Disk, Tape</a:t>
            </a:r>
          </a:p>
          <a:p>
            <a:r>
              <a:rPr lang="en-US" sz="2400" dirty="0">
                <a:latin typeface="Arial" charset="0"/>
              </a:rPr>
              <a:t>Cannot manufacture enough bits via Wafers vs. Disks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SSD 10x per-bit cost, and the gap isn’t closing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Cost of semiconductor FAB is &gt;&gt; cost of disk manufacturing facility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World-wide manufacturing capacity of semi-conductor bits is perhaps 1% the capacity of making magnetic bits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500 Million disks/year (2012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est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avg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1TB =&gt; 500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Exabytes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(all manufacturers)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30,000 wafers/month (micron), 4TB/wafer  =&gt; 1.4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Exabytes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(micron)</a:t>
            </a:r>
          </a:p>
          <a:p>
            <a:r>
              <a:rPr lang="en-US" sz="2400" dirty="0">
                <a:latin typeface="Arial" charset="0"/>
              </a:rPr>
              <a:t>And Tape doesn’t go away, either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Still half the per-bit cost, and much less lifetime cost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Tape is just different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no power at rest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physical mobility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higher per-device bandwidth (1.5x to 2x)</a:t>
            </a:r>
          </a:p>
        </p:txBody>
      </p:sp>
      <p:sp>
        <p:nvSpPr>
          <p:cNvPr id="126979" name="TextBox 4"/>
          <p:cNvSpPr txBox="1">
            <a:spLocks noChangeArrowheads="1"/>
          </p:cNvSpPr>
          <p:nvPr/>
        </p:nvSpPr>
        <p:spPr bwMode="auto">
          <a:xfrm>
            <a:off x="90488" y="5888038"/>
            <a:ext cx="2805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Thanks to R. Ross, ANL and B. Welch, Google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0813" cy="619125"/>
          </a:xfrm>
        </p:spPr>
        <p:txBody>
          <a:bodyPr/>
          <a:lstStyle/>
          <a:p>
            <a:pPr eaLnBrk="1" hangingPunct="1"/>
            <a:r>
              <a:rPr lang="en-US">
                <a:latin typeface="Comic Sans MS" charset="0"/>
              </a:rPr>
              <a:t>Amdahl’s Law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91600" cy="5638800"/>
          </a:xfrm>
          <a:ln>
            <a:round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ea typeface="+mn-ea"/>
              </a:rPr>
              <a:t>The anti-matter to Moore’s </a:t>
            </a:r>
            <a:r>
              <a:rPr lang="en-US" sz="2800" dirty="0" err="1" smtClean="0">
                <a:ea typeface="+mn-ea"/>
              </a:rPr>
              <a:t>Law..(cpu</a:t>
            </a:r>
            <a:r>
              <a:rPr lang="en-US" sz="2800" dirty="0" smtClean="0">
                <a:ea typeface="+mn-ea"/>
              </a:rPr>
              <a:t> performance doubles every 24 months)</a:t>
            </a:r>
          </a:p>
          <a:p>
            <a:pPr lvl="1" eaLnBrk="1" hangingPunct="1">
              <a:defRPr/>
            </a:pPr>
            <a:r>
              <a:rPr lang="en-US" dirty="0" smtClean="0"/>
              <a:t>Actually it is more about transistor counts…</a:t>
            </a:r>
          </a:p>
          <a:p>
            <a:pPr eaLnBrk="1" hangingPunct="1">
              <a:defRPr/>
            </a:pPr>
            <a:r>
              <a:rPr lang="en-US" sz="2800" dirty="0" smtClean="0">
                <a:ea typeface="+mn-ea"/>
              </a:rPr>
              <a:t>The law states that given N processors and F is the faction of execution time that can be made parallel, then the amount of performance improvement (i.e., speedup) is:</a:t>
            </a:r>
          </a:p>
          <a:p>
            <a:pPr lvl="5"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1/((1 – F) + F/N)  </a:t>
            </a:r>
          </a:p>
          <a:p>
            <a:pPr lvl="1" eaLnBrk="1" hangingPunct="1">
              <a:buFont typeface="Comic Sans MS" charset="0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Note as N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infinity, then speedup limited by</a:t>
            </a:r>
          </a:p>
          <a:p>
            <a:pPr lvl="1" eaLnBrk="1" hangingPunct="1">
              <a:buFont typeface="Comic Sans MS" charset="0"/>
              <a:buNone/>
              <a:defRPr/>
            </a:pPr>
            <a:r>
              <a:rPr lang="en-US" dirty="0" smtClean="0">
                <a:solidFill>
                  <a:srgbClr val="FF0000"/>
                </a:solidFill>
                <a:sym typeface="Wingdings"/>
              </a:rPr>
              <a:t>						1/(1-F)</a:t>
            </a:r>
          </a:p>
          <a:p>
            <a:pPr lvl="1" eaLnBrk="1" hangingPunct="1">
              <a:buFont typeface="Comic Sans MS" charset="0"/>
              <a:buNone/>
              <a:defRPr/>
            </a:pPr>
            <a:r>
              <a:rPr lang="en-US" dirty="0" smtClean="0">
                <a:solidFill>
                  <a:srgbClr val="FF0000"/>
                </a:solidFill>
                <a:sym typeface="Wingdings"/>
              </a:rPr>
              <a:t> So, then what about supercomputers ….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704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Comic Sans MS" charset="0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Comic Sans MS" charset="0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8704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B76D3D7-1CEB-2E46-A6D2-BFAB797925B4}" type="slidenum">
              <a:rPr lang="en-GB" sz="1400">
                <a:solidFill>
                  <a:srgbClr val="3333CC"/>
                </a:solidFill>
                <a:latin typeface="Comic Sans MS" charset="0"/>
              </a:rPr>
              <a:pPr eaLnBrk="1" hangingPunct="1"/>
              <a:t>19</a:t>
            </a:fld>
            <a:endParaRPr lang="en-GB" sz="1400">
              <a:solidFill>
                <a:srgbClr val="3333CC"/>
              </a:solidFill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Comic Sans MS" charset="0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Comic Sans MS" charset="0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38FD9D6-23B7-A24A-BE3C-3FD4437ECE1C}" type="slidenum">
              <a:rPr lang="en-GB" sz="1400">
                <a:solidFill>
                  <a:srgbClr val="3333CC"/>
                </a:solidFill>
                <a:latin typeface="Comic Sans MS" charset="0"/>
              </a:rPr>
              <a:pPr eaLnBrk="1" hangingPunct="1"/>
              <a:t>2</a:t>
            </a:fld>
            <a:endParaRPr lang="en-GB" sz="140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latin typeface="Arial" charset="0"/>
              </a:rPr>
              <a:t>Let</a:t>
            </a:r>
            <a:r>
              <a:rPr lang="ja-JP" altLang="en-GB">
                <a:latin typeface="Arial" charset="0"/>
              </a:rPr>
              <a:t>’</a:t>
            </a:r>
            <a:r>
              <a:rPr lang="en-GB" altLang="ja-JP">
                <a:latin typeface="Arial" charset="0"/>
              </a:rPr>
              <a:t>s Look at the Syllabus…</a:t>
            </a:r>
            <a:endParaRPr lang="en-GB">
              <a:latin typeface="Arial" charset="0"/>
            </a:endParaRPr>
          </a:p>
        </p:txBody>
      </p:sp>
      <p:sp>
        <p:nvSpPr>
          <p:cNvPr id="1946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See the syllabus on the course webpage.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7921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Titan - </a:t>
            </a:r>
            <a:r>
              <a:rPr lang="en-US" dirty="0" smtClean="0">
                <a:latin typeface="Calibri" charset="0"/>
              </a:rPr>
              <a:t>#5 </a:t>
            </a:r>
            <a:r>
              <a:rPr lang="en-US" dirty="0">
                <a:latin typeface="Calibri" charset="0"/>
              </a:rPr>
              <a:t>on Top500 @ </a:t>
            </a:r>
            <a:r>
              <a:rPr lang="en-US" dirty="0" smtClean="0">
                <a:latin typeface="Calibri" charset="0"/>
              </a:rPr>
              <a:t>27/17.49 </a:t>
            </a:r>
            <a:r>
              <a:rPr lang="en-US" dirty="0">
                <a:latin typeface="Calibri" charset="0"/>
              </a:rPr>
              <a:t>PF</a:t>
            </a:r>
          </a:p>
        </p:txBody>
      </p:sp>
      <p:sp>
        <p:nvSpPr>
          <p:cNvPr id="880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E0C1DB-A440-6E48-964E-0887002C9DFB}" type="slidenum">
              <a:rPr lang="zh-CN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zh-CN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8806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36068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3000"/>
            <a:ext cx="48688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4343400" y="4191000"/>
            <a:ext cx="4572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FF0000"/>
                </a:solidFill>
              </a:rPr>
              <a:t>Architecture	</a:t>
            </a:r>
            <a:r>
              <a:rPr lang="en-US" sz="1200">
                <a:solidFill>
                  <a:srgbClr val="FF0000"/>
                </a:solidFill>
              </a:rPr>
              <a:t>18,688 AMD Opteron 6274 16-core CPUs +</a:t>
            </a:r>
          </a:p>
          <a:p>
            <a:pPr eaLnBrk="1" hangingPunct="1"/>
            <a:r>
              <a:rPr lang="en-US" sz="1200">
                <a:solidFill>
                  <a:srgbClr val="FF0000"/>
                </a:solidFill>
              </a:rPr>
              <a:t>18,688 Nvidia Telsa K20X GPUs</a:t>
            </a:r>
          </a:p>
          <a:p>
            <a:pPr eaLnBrk="1" hangingPunct="1"/>
            <a:r>
              <a:rPr lang="pl-PL" sz="1200" b="1">
                <a:solidFill>
                  <a:srgbClr val="FF0000"/>
                </a:solidFill>
              </a:rPr>
              <a:t>Power	</a:t>
            </a:r>
            <a:r>
              <a:rPr lang="pl-PL" sz="1200">
                <a:solidFill>
                  <a:srgbClr val="FF0000"/>
                </a:solidFill>
              </a:rPr>
              <a:t>8.2 MW	</a:t>
            </a:r>
          </a:p>
          <a:p>
            <a:pPr eaLnBrk="1" hangingPunct="1"/>
            <a:r>
              <a:rPr lang="pl-PL" sz="1200" b="1">
                <a:solidFill>
                  <a:srgbClr val="FF0000"/>
                </a:solidFill>
              </a:rPr>
              <a:t>Space	</a:t>
            </a:r>
            <a:r>
              <a:rPr lang="pl-PL" sz="1200">
                <a:solidFill>
                  <a:srgbClr val="FF0000"/>
                </a:solidFill>
              </a:rPr>
              <a:t>404 m</a:t>
            </a:r>
            <a:r>
              <a:rPr lang="pl-PL" sz="1200" baseline="30000">
                <a:solidFill>
                  <a:srgbClr val="FF0000"/>
                </a:solidFill>
              </a:rPr>
              <a:t>2</a:t>
            </a:r>
            <a:r>
              <a:rPr lang="pl-PL" sz="1200">
                <a:solidFill>
                  <a:srgbClr val="FF0000"/>
                </a:solidFill>
              </a:rPr>
              <a:t> (4352 ft</a:t>
            </a:r>
            <a:r>
              <a:rPr lang="pl-PL" sz="1200" baseline="30000">
                <a:solidFill>
                  <a:srgbClr val="FF0000"/>
                </a:solidFill>
              </a:rPr>
              <a:t>2</a:t>
            </a:r>
            <a:r>
              <a:rPr lang="pl-PL" sz="1200">
                <a:solidFill>
                  <a:srgbClr val="FF0000"/>
                </a:solidFill>
              </a:rPr>
              <a:t>)	</a:t>
            </a:r>
          </a:p>
          <a:p>
            <a:pPr eaLnBrk="1" hangingPunct="1"/>
            <a:r>
              <a:rPr lang="en-US" sz="1200" b="1">
                <a:solidFill>
                  <a:srgbClr val="FF0000"/>
                </a:solidFill>
              </a:rPr>
              <a:t>Memory	</a:t>
            </a:r>
            <a:r>
              <a:rPr lang="en-US" sz="1200">
                <a:solidFill>
                  <a:srgbClr val="FF0000"/>
                </a:solidFill>
              </a:rPr>
              <a:t>710 TB (598 TB CPU and 112 TB GPU)	</a:t>
            </a:r>
          </a:p>
          <a:p>
            <a:pPr eaLnBrk="1" hangingPunct="1"/>
            <a:r>
              <a:rPr lang="da-DK" sz="1200" b="1">
                <a:solidFill>
                  <a:srgbClr val="FF0000"/>
                </a:solidFill>
              </a:rPr>
              <a:t>Storage	</a:t>
            </a:r>
            <a:r>
              <a:rPr lang="da-DK" sz="1200">
                <a:solidFill>
                  <a:srgbClr val="FF0000"/>
                </a:solidFill>
              </a:rPr>
              <a:t>10 PB, 240 GB/sec peak data rate	</a:t>
            </a:r>
          </a:p>
          <a:p>
            <a:pPr eaLnBrk="1" hangingPunct="1"/>
            <a:r>
              <a:rPr lang="da-DK" sz="1200" b="1">
                <a:solidFill>
                  <a:srgbClr val="FF0000"/>
                </a:solidFill>
              </a:rPr>
              <a:t>Speed	</a:t>
            </a:r>
            <a:r>
              <a:rPr lang="da-DK" sz="1200">
                <a:solidFill>
                  <a:srgbClr val="FF0000"/>
                </a:solidFill>
              </a:rPr>
              <a:t>17.59 PF @ Linpack)</a:t>
            </a:r>
          </a:p>
          <a:p>
            <a:pPr eaLnBrk="1" hangingPunct="1"/>
            <a:r>
              <a:rPr lang="da-DK" sz="1200">
                <a:solidFill>
                  <a:srgbClr val="FF0000"/>
                </a:solidFill>
              </a:rPr>
              <a:t>27 petaFLOPS theoretical peak	</a:t>
            </a:r>
          </a:p>
          <a:p>
            <a:pPr eaLnBrk="1" hangingPunct="1"/>
            <a:r>
              <a:rPr lang="da-DK" sz="1200" b="1">
                <a:solidFill>
                  <a:srgbClr val="FF0000"/>
                </a:solidFill>
              </a:rPr>
              <a:t>Cost	</a:t>
            </a:r>
            <a:r>
              <a:rPr lang="da-DK" sz="1200">
                <a:solidFill>
                  <a:srgbClr val="FF0000"/>
                </a:solidFill>
              </a:rPr>
              <a:t>US$97 million	</a:t>
            </a:r>
            <a:r>
              <a:rPr lang="fi-FI" sz="1200" b="1">
                <a:solidFill>
                  <a:srgbClr val="FF0000"/>
                </a:solidFill>
              </a:rPr>
              <a:t>	</a:t>
            </a:r>
          </a:p>
          <a:p>
            <a:pPr eaLnBrk="1" hangingPunct="1"/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792163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Sunway </a:t>
            </a:r>
            <a:r>
              <a:rPr lang="en-US" dirty="0" err="1" smtClean="0">
                <a:latin typeface="Calibri" charset="0"/>
              </a:rPr>
              <a:t>TaihuLight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- </a:t>
            </a:r>
            <a:r>
              <a:rPr lang="en-US" dirty="0" smtClean="0">
                <a:latin typeface="Calibri" charset="0"/>
              </a:rPr>
              <a:t>#1 @ 125/93 </a:t>
            </a:r>
            <a:r>
              <a:rPr lang="en-US" dirty="0">
                <a:latin typeface="Calibri" charset="0"/>
              </a:rPr>
              <a:t>PF</a:t>
            </a:r>
          </a:p>
        </p:txBody>
      </p:sp>
      <p:sp>
        <p:nvSpPr>
          <p:cNvPr id="880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E0C1DB-A440-6E48-964E-0887002C9DFB}" type="slidenum">
              <a:rPr lang="zh-CN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21</a:t>
            </a:fld>
            <a:endParaRPr lang="zh-CN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9200" y="1143000"/>
            <a:ext cx="38100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Site:	</a:t>
            </a:r>
            <a:r>
              <a:rPr lang="en-US" sz="1800" b="1" dirty="0" smtClean="0">
                <a:solidFill>
                  <a:srgbClr val="000000"/>
                </a:solidFill>
              </a:rPr>
              <a:t> Nat. SC Center in Wuxi</a:t>
            </a:r>
          </a:p>
          <a:p>
            <a:r>
              <a:rPr lang="en-US" sz="1800" b="1" dirty="0" smtClean="0">
                <a:solidFill>
                  <a:srgbClr val="000000"/>
                </a:solidFill>
              </a:rPr>
              <a:t>Manufacturer</a:t>
            </a:r>
            <a:r>
              <a:rPr lang="en-US" sz="1800" b="1" dirty="0">
                <a:solidFill>
                  <a:srgbClr val="000000"/>
                </a:solidFill>
              </a:rPr>
              <a:t>:	</a:t>
            </a:r>
            <a:r>
              <a:rPr lang="en-US" sz="1800" dirty="0">
                <a:solidFill>
                  <a:srgbClr val="000000"/>
                </a:solidFill>
              </a:rPr>
              <a:t>NRCPC	</a:t>
            </a:r>
          </a:p>
          <a:p>
            <a:r>
              <a:rPr lang="pt-BR" sz="1800" b="1" dirty="0">
                <a:solidFill>
                  <a:srgbClr val="000000"/>
                </a:solidFill>
              </a:rPr>
              <a:t>Cores:	</a:t>
            </a:r>
            <a:r>
              <a:rPr lang="pt-BR" sz="1800" dirty="0">
                <a:solidFill>
                  <a:srgbClr val="000000"/>
                </a:solidFill>
              </a:rPr>
              <a:t>10,649,600	</a:t>
            </a:r>
          </a:p>
          <a:p>
            <a:r>
              <a:rPr lang="pt-BR" sz="1800" b="1" dirty="0" err="1">
                <a:solidFill>
                  <a:srgbClr val="000000"/>
                </a:solidFill>
              </a:rPr>
              <a:t>Linpack</a:t>
            </a:r>
            <a:r>
              <a:rPr lang="pt-BR" sz="1800" b="1" dirty="0">
                <a:solidFill>
                  <a:srgbClr val="000000"/>
                </a:solidFill>
              </a:rPr>
              <a:t> Performance (</a:t>
            </a:r>
            <a:r>
              <a:rPr lang="pt-BR" sz="1800" b="1" dirty="0" err="1">
                <a:solidFill>
                  <a:srgbClr val="000000"/>
                </a:solidFill>
              </a:rPr>
              <a:t>Rmax</a:t>
            </a:r>
            <a:r>
              <a:rPr lang="pt-BR" sz="1800" b="1" dirty="0">
                <a:solidFill>
                  <a:srgbClr val="000000"/>
                </a:solidFill>
              </a:rPr>
              <a:t>)	</a:t>
            </a:r>
            <a:r>
              <a:rPr lang="pt-BR" sz="1800" dirty="0">
                <a:solidFill>
                  <a:srgbClr val="000000"/>
                </a:solidFill>
              </a:rPr>
              <a:t>93,014.6 </a:t>
            </a:r>
            <a:r>
              <a:rPr lang="pt-BR" sz="1800" dirty="0" err="1">
                <a:solidFill>
                  <a:srgbClr val="000000"/>
                </a:solidFill>
              </a:rPr>
              <a:t>TFlop</a:t>
            </a:r>
            <a:r>
              <a:rPr lang="pt-BR" sz="1800" dirty="0">
                <a:solidFill>
                  <a:srgbClr val="000000"/>
                </a:solidFill>
              </a:rPr>
              <a:t>/</a:t>
            </a:r>
            <a:r>
              <a:rPr lang="pt-BR" sz="1800" dirty="0" err="1">
                <a:solidFill>
                  <a:srgbClr val="000000"/>
                </a:solidFill>
              </a:rPr>
              <a:t>s</a:t>
            </a:r>
            <a:r>
              <a:rPr lang="pt-BR" sz="1800" dirty="0">
                <a:solidFill>
                  <a:srgbClr val="000000"/>
                </a:solidFill>
              </a:rPr>
              <a:t>	</a:t>
            </a:r>
          </a:p>
          <a:p>
            <a:r>
              <a:rPr lang="pt-BR" sz="1800" b="1" dirty="0" err="1">
                <a:solidFill>
                  <a:srgbClr val="000000"/>
                </a:solidFill>
              </a:rPr>
              <a:t>Theoretical</a:t>
            </a:r>
            <a:r>
              <a:rPr lang="pt-BR" sz="1800" b="1" dirty="0">
                <a:solidFill>
                  <a:srgbClr val="000000"/>
                </a:solidFill>
              </a:rPr>
              <a:t> </a:t>
            </a:r>
            <a:r>
              <a:rPr lang="pt-BR" sz="1800" b="1" dirty="0" err="1">
                <a:solidFill>
                  <a:srgbClr val="000000"/>
                </a:solidFill>
              </a:rPr>
              <a:t>Peak</a:t>
            </a:r>
            <a:r>
              <a:rPr lang="pt-BR" sz="1800" b="1" dirty="0">
                <a:solidFill>
                  <a:srgbClr val="000000"/>
                </a:solidFill>
              </a:rPr>
              <a:t> (</a:t>
            </a:r>
            <a:r>
              <a:rPr lang="pt-BR" sz="1800" b="1" dirty="0" err="1">
                <a:solidFill>
                  <a:srgbClr val="000000"/>
                </a:solidFill>
              </a:rPr>
              <a:t>Rpeak</a:t>
            </a:r>
            <a:r>
              <a:rPr lang="pt-BR" sz="1800" b="1" dirty="0">
                <a:solidFill>
                  <a:srgbClr val="000000"/>
                </a:solidFill>
              </a:rPr>
              <a:t>)	</a:t>
            </a:r>
            <a:r>
              <a:rPr lang="pt-BR" sz="1800" dirty="0">
                <a:solidFill>
                  <a:srgbClr val="000000"/>
                </a:solidFill>
              </a:rPr>
              <a:t>125,436 </a:t>
            </a:r>
            <a:r>
              <a:rPr lang="pt-BR" sz="1800" dirty="0" err="1">
                <a:solidFill>
                  <a:srgbClr val="000000"/>
                </a:solidFill>
              </a:rPr>
              <a:t>TFlop</a:t>
            </a:r>
            <a:r>
              <a:rPr lang="pt-BR" sz="1800" dirty="0">
                <a:solidFill>
                  <a:srgbClr val="000000"/>
                </a:solidFill>
              </a:rPr>
              <a:t>/</a:t>
            </a:r>
            <a:r>
              <a:rPr lang="pt-BR" sz="1800" dirty="0" err="1">
                <a:solidFill>
                  <a:srgbClr val="000000"/>
                </a:solidFill>
              </a:rPr>
              <a:t>s</a:t>
            </a:r>
            <a:r>
              <a:rPr lang="pt-BR" sz="1800" dirty="0">
                <a:solidFill>
                  <a:srgbClr val="000000"/>
                </a:solidFill>
              </a:rPr>
              <a:t>	</a:t>
            </a:r>
          </a:p>
          <a:p>
            <a:r>
              <a:rPr lang="en-US" sz="1800" b="1" dirty="0" err="1">
                <a:solidFill>
                  <a:srgbClr val="000000"/>
                </a:solidFill>
              </a:rPr>
              <a:t>Nmax</a:t>
            </a:r>
            <a:r>
              <a:rPr lang="en-US" sz="1800" b="1" dirty="0">
                <a:solidFill>
                  <a:srgbClr val="000000"/>
                </a:solidFill>
              </a:rPr>
              <a:t>	</a:t>
            </a:r>
            <a:r>
              <a:rPr lang="en-US" sz="1800" dirty="0">
                <a:solidFill>
                  <a:srgbClr val="000000"/>
                </a:solidFill>
              </a:rPr>
              <a:t>12,288,000	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Power:	</a:t>
            </a:r>
            <a:r>
              <a:rPr lang="en-US" sz="1800" dirty="0">
                <a:solidFill>
                  <a:srgbClr val="000000"/>
                </a:solidFill>
              </a:rPr>
              <a:t>15,371.00 kW (Submitted)	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Memory:	</a:t>
            </a:r>
            <a:r>
              <a:rPr lang="en-US" sz="1800" dirty="0">
                <a:solidFill>
                  <a:srgbClr val="000000"/>
                </a:solidFill>
              </a:rPr>
              <a:t>1,310,720 GB	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Processor:	</a:t>
            </a:r>
            <a:r>
              <a:rPr lang="en-US" sz="1800" dirty="0">
                <a:solidFill>
                  <a:srgbClr val="000000"/>
                </a:solidFill>
              </a:rPr>
              <a:t>Sunway SW26010 260C 1.45GHz	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Interconnect:	</a:t>
            </a:r>
            <a:r>
              <a:rPr lang="en-US" sz="1800" dirty="0">
                <a:solidFill>
                  <a:srgbClr val="000000"/>
                </a:solidFill>
              </a:rPr>
              <a:t>Sunway	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Operating System:	</a:t>
            </a:r>
            <a:r>
              <a:rPr lang="en-US" sz="1800" dirty="0">
                <a:solidFill>
                  <a:srgbClr val="000000"/>
                </a:solidFill>
              </a:rPr>
              <a:t>Sunway </a:t>
            </a:r>
            <a:r>
              <a:rPr lang="en-US" sz="1800" dirty="0" err="1">
                <a:solidFill>
                  <a:srgbClr val="000000"/>
                </a:solidFill>
              </a:rPr>
              <a:t>RaiseOS</a:t>
            </a:r>
            <a:r>
              <a:rPr lang="en-US" sz="1800" dirty="0">
                <a:solidFill>
                  <a:srgbClr val="000000"/>
                </a:solidFill>
              </a:rPr>
              <a:t> 2.0.5	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4876800" cy="2384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4910667" cy="31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Content Placeholder 4" descr="mri2011v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5" r="-3905"/>
          <a:stretch>
            <a:fillRect/>
          </a:stretch>
        </p:blipFill>
        <p:spPr>
          <a:xfrm>
            <a:off x="3886200" y="304800"/>
            <a:ext cx="4856162" cy="6008618"/>
          </a:xfrm>
        </p:spPr>
      </p:pic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685800"/>
          </a:xfrm>
          <a:solidFill>
            <a:schemeClr val="accent3"/>
          </a:solidFill>
        </p:spPr>
        <p:txBody>
          <a:bodyPr/>
          <a:lstStyle/>
          <a:p>
            <a:r>
              <a:rPr lang="en-US" sz="3600" dirty="0" smtClean="0">
                <a:latin typeface="Calibri" charset="0"/>
              </a:rPr>
              <a:t>AMOS  </a:t>
            </a:r>
            <a:r>
              <a:rPr lang="en-US" sz="3600" dirty="0">
                <a:latin typeface="Calibri" charset="0"/>
              </a:rPr>
              <a:t>“Balanced” </a:t>
            </a:r>
            <a:r>
              <a:rPr lang="en-US" sz="3600" dirty="0" err="1">
                <a:latin typeface="Calibri" charset="0"/>
              </a:rPr>
              <a:t>Cyberinstrument</a:t>
            </a:r>
            <a:r>
              <a:rPr lang="en-US" sz="3600" dirty="0">
                <a:latin typeface="Calibri" charset="0"/>
              </a:rPr>
              <a:t> @ </a:t>
            </a:r>
            <a:r>
              <a:rPr lang="en-US" sz="3600" dirty="0" smtClean="0">
                <a:latin typeface="Calibri" charset="0"/>
              </a:rPr>
              <a:t>CCI</a:t>
            </a:r>
            <a:endParaRPr lang="en-US" sz="3600" dirty="0">
              <a:latin typeface="Calibri" charset="0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4F49AA7-68BA-A84C-A48B-7725EE924F90}" type="slidenum">
              <a:rPr lang="zh-CN" altLang="en-US" sz="1200">
                <a:solidFill>
                  <a:schemeClr val="tx1"/>
                </a:solidFill>
                <a:latin typeface="Calibri" charset="0"/>
              </a:rPr>
              <a:pPr eaLnBrk="1" hangingPunct="1"/>
              <a:t>22</a:t>
            </a:fld>
            <a:endParaRPr lang="zh-CN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89092" name="内容占位符 5"/>
          <p:cNvSpPr txBox="1">
            <a:spLocks/>
          </p:cNvSpPr>
          <p:nvPr/>
        </p:nvSpPr>
        <p:spPr bwMode="auto">
          <a:xfrm>
            <a:off x="228600" y="533400"/>
            <a:ext cx="4953000" cy="5973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charset="0"/>
              </a:rPr>
              <a:t>Blue Gene/Q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~1 PF peak  </a:t>
            </a:r>
            <a:r>
              <a:rPr lang="en-US" altLang="zh-CN" sz="1800" dirty="0">
                <a:solidFill>
                  <a:schemeClr val="tx1"/>
                </a:solidFill>
                <a:latin typeface="Calibri" charset="0"/>
              </a:rPr>
              <a:t>@ 2+ GF/watt</a:t>
            </a:r>
            <a:endParaRPr lang="en-US" altLang="zh-CN" sz="1800" dirty="0">
              <a:solidFill>
                <a:srgbClr val="FF0000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rgbClr val="FF0000"/>
                </a:solidFill>
                <a:latin typeface="Calibri" charset="0"/>
              </a:rPr>
              <a:t>81,920 cores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80 </a:t>
            </a:r>
            <a:r>
              <a:rPr lang="en-US" altLang="zh-CN" sz="1800" dirty="0">
                <a:solidFill>
                  <a:schemeClr val="tx1"/>
                </a:solidFill>
                <a:latin typeface="Calibri" charset="0"/>
              </a:rPr>
              <a:t>TB </a:t>
            </a: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RAM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More bandwidth than 1 million</a:t>
            </a:r>
          </a:p>
          <a:p>
            <a:pPr marL="457200" lvl="1" indent="0">
              <a:spcBef>
                <a:spcPct val="20000"/>
              </a:spcBef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home ISP 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Data Center Network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IB FDR Switch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324 ports @ 56 </a:t>
            </a:r>
            <a:r>
              <a:rPr lang="en-US" altLang="zh-CN" sz="1800" dirty="0" err="1" smtClean="0">
                <a:solidFill>
                  <a:schemeClr val="tx1"/>
                </a:solidFill>
                <a:latin typeface="Calibri" charset="0"/>
              </a:rPr>
              <a:t>Gbit</a:t>
            </a: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/sec each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charset="0"/>
              </a:rPr>
              <a:t>Disk storage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IBM Elastic Storage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2 petabytes raw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Bandwidth</a:t>
            </a:r>
            <a:r>
              <a:rPr lang="en-US" altLang="zh-CN" sz="1800" dirty="0">
                <a:solidFill>
                  <a:schemeClr val="tx1"/>
                </a:solidFill>
                <a:latin typeface="Calibri" charset="0"/>
              </a:rPr>
              <a:t>: </a:t>
            </a:r>
            <a:r>
              <a:rPr lang="en-US" altLang="zh-CN" sz="1800" dirty="0" smtClean="0">
                <a:solidFill>
                  <a:srgbClr val="FF0000"/>
                </a:solidFill>
                <a:latin typeface="Calibri" charset="0"/>
              </a:rPr>
              <a:t>10 to 20 </a:t>
            </a:r>
            <a:r>
              <a:rPr lang="en-US" altLang="zh-CN" sz="1800" dirty="0">
                <a:solidFill>
                  <a:srgbClr val="FF0000"/>
                </a:solidFill>
                <a:latin typeface="Calibri" charset="0"/>
              </a:rPr>
              <a:t>GB/sec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X86 clusters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RSA: 34 nodes, 8 Xeon cores, 256GB RAM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zh-CN" sz="1800" dirty="0" smtClean="0">
                <a:solidFill>
                  <a:schemeClr val="tx1"/>
                </a:solidFill>
                <a:latin typeface="Calibri" charset="0"/>
              </a:rPr>
              <a:t>DRP: 64 nodes, 16 Xeon cores, 128GB RAM</a:t>
            </a: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endParaRPr lang="en-US" altLang="zh-CN" sz="1800" dirty="0">
              <a:solidFill>
                <a:schemeClr val="tx1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r>
              <a:rPr lang="en-US" sz="3600" b="1" dirty="0" smtClean="0"/>
              <a:t>“Summit” DCS Supercomputer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225"/>
            <a:ext cx="8043333" cy="54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55638"/>
          </a:xfrm>
        </p:spPr>
        <p:txBody>
          <a:bodyPr/>
          <a:lstStyle/>
          <a:p>
            <a:r>
              <a:rPr lang="en-US">
                <a:latin typeface="Calibri" charset="0"/>
              </a:rPr>
              <a:t>Disruptive Exascale Challenges…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52578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1 billion-way parallelism</a:t>
            </a:r>
          </a:p>
          <a:p>
            <a:r>
              <a:rPr lang="en-US" sz="2800" dirty="0">
                <a:latin typeface="Calibri" charset="0"/>
              </a:rPr>
              <a:t>Cost budget of O($200M) and O(20M watts)</a:t>
            </a:r>
          </a:p>
          <a:p>
            <a:pPr lvl="1"/>
            <a:r>
              <a:rPr lang="en-US" i="1" dirty="0">
                <a:latin typeface="Calibri" charset="0"/>
                <a:ea typeface="Arial" charset="0"/>
                <a:cs typeface="Arial" charset="0"/>
              </a:rPr>
              <a:t>Note: 1M watt per year == $1 million US dollars</a:t>
            </a:r>
          </a:p>
          <a:p>
            <a:r>
              <a:rPr lang="en-US" sz="2800" b="1" dirty="0" smtClean="0">
                <a:latin typeface="Calibri" charset="0"/>
              </a:rPr>
              <a:t>Power</a:t>
            </a:r>
          </a:p>
          <a:p>
            <a:pPr lvl="1"/>
            <a:r>
              <a:rPr lang="en-US" dirty="0" smtClean="0">
                <a:latin typeface="Calibri" charset="0"/>
                <a:ea typeface="Arial" charset="0"/>
                <a:cs typeface="Arial" charset="0"/>
              </a:rPr>
              <a:t>500 </a:t>
            </a:r>
            <a:r>
              <a:rPr lang="en-US" dirty="0" err="1">
                <a:latin typeface="Calibri" charset="0"/>
                <a:ea typeface="Arial" charset="0"/>
                <a:cs typeface="Arial" charset="0"/>
              </a:rPr>
              <a:t>pJ</a:t>
            </a:r>
            <a:r>
              <a:rPr lang="en-US" dirty="0">
                <a:latin typeface="Calibri" charset="0"/>
                <a:ea typeface="Arial" charset="0"/>
                <a:cs typeface="Arial" charset="0"/>
              </a:rPr>
              <a:t>/op using Blue Gene/Q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Need 20 </a:t>
            </a:r>
            <a:r>
              <a:rPr lang="en-US" b="1" dirty="0" err="1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pJ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/op ( ~50 GF/watt) to meet 20 </a:t>
            </a:r>
            <a:r>
              <a:rPr lang="en-US" b="1" dirty="0" err="1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Mwatt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 power ceiling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Dominated by data movement &amp; overhead</a:t>
            </a:r>
            <a:endParaRPr lang="en-US" dirty="0">
              <a:latin typeface="Calibri" charset="0"/>
              <a:ea typeface="Arial" charset="0"/>
              <a:cs typeface="Arial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Calibri" charset="0"/>
              </a:rPr>
              <a:t>Programmability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charset="0"/>
                <a:ea typeface="Arial" charset="0"/>
                <a:cs typeface="Arial" charset="0"/>
              </a:rPr>
              <a:t>Writing an efficient parallel program is hard!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charset="0"/>
                <a:ea typeface="Arial" charset="0"/>
                <a:cs typeface="Arial" charset="0"/>
              </a:rPr>
              <a:t>Locality required for efficiency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charset="0"/>
                <a:ea typeface="Arial" charset="0"/>
                <a:cs typeface="Arial" charset="0"/>
              </a:rPr>
              <a:t> System complexity is BARRIER to programmability</a:t>
            </a: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8F1F007-25DE-474C-BCEA-AAB63A52D2AA}" type="slidenum">
              <a:rPr lang="zh-CN" altLang="en-US" sz="1200">
                <a:solidFill>
                  <a:schemeClr val="tx1"/>
                </a:solidFill>
                <a:latin typeface="Calibri" charset="0"/>
              </a:rPr>
              <a:pPr eaLnBrk="1" hangingPunct="1"/>
              <a:t>24</a:t>
            </a:fld>
            <a:endParaRPr lang="zh-CN" altLang="en-US" sz="1200">
              <a:solidFill>
                <a:schemeClr val="tx1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>
                <a:latin typeface="Calibri" charset="0"/>
              </a:rPr>
              <a:t> Power Drives Radically New Hardware and </a:t>
            </a:r>
            <a:r>
              <a:rPr lang="en-US" b="1">
                <a:solidFill>
                  <a:srgbClr val="FF0000"/>
                </a:solidFill>
                <a:latin typeface="Calibri" charset="0"/>
              </a:rPr>
              <a:t>Software </a:t>
            </a:r>
          </a:p>
        </p:txBody>
      </p:sp>
      <p:sp>
        <p:nvSpPr>
          <p:cNvPr id="911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D44A14D-2D40-F54A-8E85-12540CD018A9}" type="slidenum">
              <a:rPr lang="zh-CN" altLang="en-US" sz="1200">
                <a:solidFill>
                  <a:schemeClr val="tx1"/>
                </a:solidFill>
                <a:latin typeface="Calibri" charset="0"/>
              </a:rPr>
              <a:pPr eaLnBrk="1" hangingPunct="1"/>
              <a:t>25</a:t>
            </a:fld>
            <a:endParaRPr lang="zh-CN" altLang="en-US" sz="1200">
              <a:solidFill>
                <a:schemeClr val="tx1"/>
              </a:solidFill>
              <a:latin typeface="Calibri" charset="0"/>
            </a:endParaRPr>
          </a:p>
        </p:txBody>
      </p:sp>
      <p:pic>
        <p:nvPicPr>
          <p:cNvPr id="91139" name="Picture 4" descr="exascale-power-grap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22960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TextBox 5"/>
          <p:cNvSpPr txBox="1">
            <a:spLocks noChangeArrowheads="1"/>
          </p:cNvSpPr>
          <p:nvPr/>
        </p:nvSpPr>
        <p:spPr bwMode="auto">
          <a:xfrm>
            <a:off x="6629400" y="1143000"/>
            <a:ext cx="2514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§"/>
            </a:pPr>
            <a:r>
              <a:rPr lang="en-US" sz="1800">
                <a:solidFill>
                  <a:schemeClr val="tx1"/>
                </a:solidFill>
                <a:latin typeface="Calibri" charset="0"/>
              </a:rPr>
              <a:t>Compute is FREE, cost is moving data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1800">
                <a:solidFill>
                  <a:schemeClr val="tx1"/>
                </a:solidFill>
                <a:latin typeface="Calibri" charset="0"/>
              </a:rPr>
              <a:t>All software will have to be radically redesigned to be locality aware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1800">
                <a:solidFill>
                  <a:srgbClr val="FF0000"/>
                </a:solidFill>
                <a:latin typeface="Calibri" charset="0"/>
              </a:rPr>
              <a:t>Bill Dally – All CS complexity theory will need to be re-done!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57600" y="4572000"/>
            <a:ext cx="6858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142" name="TextBox 11"/>
          <p:cNvSpPr txBox="1">
            <a:spLocks noChangeArrowheads="1"/>
          </p:cNvSpPr>
          <p:nvPr/>
        </p:nvSpPr>
        <p:spPr bwMode="auto">
          <a:xfrm>
            <a:off x="4343400" y="6096000"/>
            <a:ext cx="426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FF0000"/>
                </a:solidFill>
                <a:latin typeface="Calibri" charset="0"/>
              </a:rPr>
              <a:t>Note: IBM Blue Gene/Q </a:t>
            </a:r>
            <a:r>
              <a:rPr lang="en-US" sz="1800" b="1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1800" b="1" i="1" dirty="0">
                <a:solidFill>
                  <a:srgbClr val="FF0000"/>
                </a:solidFill>
                <a:latin typeface="Calibri" charset="0"/>
              </a:rPr>
              <a:t>@ 45 nm!!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533400"/>
          </a:xfrm>
        </p:spPr>
        <p:txBody>
          <a:bodyPr/>
          <a:lstStyle/>
          <a:p>
            <a:pPr algn="l"/>
            <a:r>
              <a:rPr lang="en-US" sz="3200" dirty="0" smtClean="0"/>
              <a:t>History of Supercomputer Power &amp; Price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62000"/>
            <a:ext cx="6403839" cy="601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6600" y="7414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51515"/>
                </a:solidFill>
              </a:rPr>
              <a:t>Source: The Platform.Net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50" y="1143000"/>
            <a:ext cx="2328753" cy="1524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6200" y="4495800"/>
            <a:ext cx="6477000" cy="304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4419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"/>
              </a:rPr>
              <a:t> 20x larger version of AMOS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Comic Sans MS" charset="0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Comic Sans MS" charset="0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942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880984C-6006-244A-8189-1727D1682C2E}" type="slidenum">
              <a:rPr lang="en-GB" sz="1400">
                <a:solidFill>
                  <a:srgbClr val="3333CC"/>
                </a:solidFill>
                <a:latin typeface="Comic Sans MS" charset="0"/>
              </a:rPr>
              <a:pPr eaLnBrk="1" hangingPunct="1"/>
              <a:t>27</a:t>
            </a:fld>
            <a:endParaRPr lang="en-GB" sz="140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9421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latin typeface="Comic Sans MS" charset="0"/>
              </a:rPr>
              <a:t>What are SC</a:t>
            </a:r>
            <a:r>
              <a:rPr lang="ja-JP" altLang="en-GB">
                <a:latin typeface="Comic Sans MS" charset="0"/>
              </a:rPr>
              <a:t>’</a:t>
            </a:r>
            <a:r>
              <a:rPr lang="en-GB" altLang="ja-JP">
                <a:latin typeface="Comic Sans MS" charset="0"/>
              </a:rPr>
              <a:t>s used for??</a:t>
            </a:r>
            <a:endParaRPr lang="en-GB">
              <a:latin typeface="Comic Sans MS" charset="0"/>
            </a:endParaRPr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7150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latin typeface="Comic Sans MS" charset="0"/>
              </a:rPr>
              <a:t>Can you say </a:t>
            </a:r>
            <a:r>
              <a:rPr lang="ja-JP" altLang="en-GB" sz="2800" dirty="0">
                <a:latin typeface="Comic Sans MS" charset="0"/>
              </a:rPr>
              <a:t>“</a:t>
            </a:r>
            <a:r>
              <a:rPr lang="en-GB" altLang="ja-JP" sz="2800" dirty="0">
                <a:latin typeface="Comic Sans MS" charset="0"/>
              </a:rPr>
              <a:t>fever for the </a:t>
            </a:r>
            <a:r>
              <a:rPr lang="en-GB" altLang="ja-JP" sz="2800" dirty="0" err="1">
                <a:latin typeface="Comic Sans MS" charset="0"/>
              </a:rPr>
              <a:t>flavor</a:t>
            </a:r>
            <a:r>
              <a:rPr lang="ja-JP" altLang="en-GB" sz="2800" dirty="0">
                <a:latin typeface="Comic Sans MS" charset="0"/>
              </a:rPr>
              <a:t>”</a:t>
            </a:r>
            <a:r>
              <a:rPr lang="en-GB" altLang="ja-JP" sz="2800" dirty="0">
                <a:latin typeface="Comic Sans MS" charset="0"/>
              </a:rPr>
              <a:t>..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latin typeface="Comic Sans MS" charset="0"/>
              </a:rPr>
              <a:t>Yes, Pringles used an SC to model airflow of chips as the entered </a:t>
            </a:r>
            <a:r>
              <a:rPr lang="ja-JP" altLang="en-GB" sz="2800" dirty="0">
                <a:latin typeface="Comic Sans MS" charset="0"/>
              </a:rPr>
              <a:t>“</a:t>
            </a:r>
            <a:r>
              <a:rPr lang="en-GB" altLang="ja-JP" sz="2800" dirty="0">
                <a:latin typeface="Comic Sans MS" charset="0"/>
              </a:rPr>
              <a:t>The Can</a:t>
            </a:r>
            <a:r>
              <a:rPr lang="ja-JP" altLang="en-GB" sz="2800" dirty="0">
                <a:latin typeface="Comic Sans MS" charset="0"/>
              </a:rPr>
              <a:t>”</a:t>
            </a:r>
            <a:r>
              <a:rPr lang="en-GB" altLang="ja-JP" sz="2800" dirty="0" smtClean="0">
                <a:latin typeface="Comic Sans MS" charset="0"/>
              </a:rPr>
              <a:t>..</a:t>
            </a:r>
          </a:p>
          <a:p>
            <a:pPr lvl="1"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ja-JP" sz="1200" dirty="0" smtClean="0">
                <a:latin typeface="Comic Sans MS" charset="0"/>
              </a:rPr>
              <a:t>https</a:t>
            </a:r>
            <a:r>
              <a:rPr lang="en-GB" altLang="ja-JP" sz="1200" dirty="0">
                <a:latin typeface="Comic Sans MS" charset="0"/>
              </a:rPr>
              <a:t>://</a:t>
            </a:r>
            <a:r>
              <a:rPr lang="en-GB" altLang="ja-JP" sz="1200" dirty="0" err="1">
                <a:latin typeface="Comic Sans MS" charset="0"/>
              </a:rPr>
              <a:t>www.hpcwire.com</a:t>
            </a:r>
            <a:r>
              <a:rPr lang="en-GB" altLang="ja-JP" sz="1200" dirty="0">
                <a:latin typeface="Comic Sans MS" charset="0"/>
              </a:rPr>
              <a:t>/2006/05/05/</a:t>
            </a:r>
            <a:r>
              <a:rPr lang="en-GB" altLang="ja-JP" sz="1200" dirty="0" err="1">
                <a:latin typeface="Comic Sans MS" charset="0"/>
              </a:rPr>
              <a:t>high_performance_potato_chips</a:t>
            </a:r>
            <a:r>
              <a:rPr lang="en-GB" altLang="ja-JP" sz="1200" dirty="0">
                <a:latin typeface="Comic Sans MS" charset="0"/>
              </a:rPr>
              <a:t>/</a:t>
            </a:r>
            <a:endParaRPr lang="en-GB" altLang="ja-JP" sz="1200" dirty="0">
              <a:latin typeface="Comic Sans MS" charset="0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latin typeface="Comic Sans MS" charset="0"/>
              </a:rPr>
              <a:t>Improved overall yield of </a:t>
            </a:r>
            <a:r>
              <a:rPr lang="ja-JP" altLang="en-GB" sz="2800" dirty="0">
                <a:latin typeface="Comic Sans MS" charset="0"/>
              </a:rPr>
              <a:t>“</a:t>
            </a:r>
            <a:r>
              <a:rPr lang="en-GB" altLang="ja-JP" sz="2800" dirty="0">
                <a:latin typeface="Comic Sans MS" charset="0"/>
              </a:rPr>
              <a:t>good</a:t>
            </a:r>
            <a:r>
              <a:rPr lang="ja-JP" altLang="en-GB" sz="2800" dirty="0">
                <a:latin typeface="Comic Sans MS" charset="0"/>
              </a:rPr>
              <a:t>”</a:t>
            </a:r>
            <a:r>
              <a:rPr lang="en-GB" altLang="ja-JP" sz="2800" dirty="0">
                <a:latin typeface="Comic Sans MS" charset="0"/>
              </a:rPr>
              <a:t> chips in </a:t>
            </a:r>
            <a:r>
              <a:rPr lang="ja-JP" altLang="en-GB" sz="2800" dirty="0">
                <a:latin typeface="Comic Sans MS" charset="0"/>
              </a:rPr>
              <a:t>“</a:t>
            </a:r>
            <a:r>
              <a:rPr lang="en-GB" altLang="ja-JP" sz="2800" dirty="0">
                <a:latin typeface="Comic Sans MS" charset="0"/>
              </a:rPr>
              <a:t>The Can</a:t>
            </a:r>
            <a:r>
              <a:rPr lang="ja-JP" altLang="en-GB" sz="2800" dirty="0">
                <a:latin typeface="Comic Sans MS" charset="0"/>
              </a:rPr>
              <a:t>”</a:t>
            </a:r>
            <a:r>
              <a:rPr lang="en-GB" altLang="ja-JP" sz="2800" dirty="0">
                <a:latin typeface="Comic Sans MS" charset="0"/>
              </a:rPr>
              <a:t> and less chips on the floor…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solidFill>
                  <a:srgbClr val="FF0000"/>
                </a:solidFill>
                <a:latin typeface="Comic Sans MS" charset="0"/>
              </a:rPr>
              <a:t>P&amp;G has also used SCs to improve other products like: Tide, Pampers, Dawn, Downy and Mr. Clean</a:t>
            </a:r>
          </a:p>
        </p:txBody>
      </p:sp>
      <p:pic>
        <p:nvPicPr>
          <p:cNvPr id="94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1295400"/>
            <a:ext cx="20129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Arial"/>
                <a:cs typeface="Arial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Arial"/>
                <a:cs typeface="Arial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Arial"/>
                <a:cs typeface="Arial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Arial"/>
              <a:cs typeface="Arial"/>
            </a:endParaRPr>
          </a:p>
        </p:txBody>
      </p:sp>
      <p:sp>
        <p:nvSpPr>
          <p:cNvPr id="962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EE50824-7AB0-BB48-8379-9B10581D2710}" type="slidenum">
              <a:rPr lang="en-GB" sz="1400">
                <a:solidFill>
                  <a:srgbClr val="3333CC"/>
                </a:solidFill>
                <a:latin typeface="Arial"/>
                <a:cs typeface="Arial"/>
              </a:rPr>
              <a:pPr eaLnBrk="1" hangingPunct="1"/>
              <a:t>28</a:t>
            </a:fld>
            <a:endParaRPr lang="en-GB" sz="1400">
              <a:solidFill>
                <a:srgbClr val="3333CC"/>
              </a:solidFill>
              <a:latin typeface="Arial"/>
              <a:cs typeface="Arial"/>
            </a:endParaRPr>
          </a:p>
        </p:txBody>
      </p:sp>
      <p:pic>
        <p:nvPicPr>
          <p:cNvPr id="9625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827338"/>
            <a:ext cx="4440237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body"/>
          </p:nvPr>
        </p:nvSpPr>
        <p:spPr>
          <a:xfrm>
            <a:off x="381000" y="685800"/>
            <a:ext cx="8458200" cy="2239963"/>
          </a:xfrm>
        </p:spPr>
        <p:txBody>
          <a:bodyPr anchor="t"/>
          <a:lstStyle/>
          <a:p>
            <a:pPr marL="741363" lvl="1" indent="-284163" algn="l" eaLnBrk="1" hangingPunct="1">
              <a:spcBef>
                <a:spcPts val="500"/>
              </a:spcBef>
              <a:buClr>
                <a:srgbClr val="3333CC"/>
              </a:buClr>
              <a:buFont typeface="Comic Sans MS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Virtual flow facility for patient specific surgical planning</a:t>
            </a:r>
          </a:p>
          <a:p>
            <a:pPr marL="741363" lvl="1" indent="-284163" algn="l" eaLnBrk="1" hangingPunct="1">
              <a:spcBef>
                <a:spcPts val="500"/>
              </a:spcBef>
              <a:buClr>
                <a:srgbClr val="3333CC"/>
              </a:buClr>
              <a:buFont typeface="Comic Sans MS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High quality patient specific flow simulations needed quickly</a:t>
            </a:r>
          </a:p>
          <a:p>
            <a:pPr marL="741363" lvl="1" indent="-284163" algn="l" eaLnBrk="1" hangingPunct="1">
              <a:spcBef>
                <a:spcPts val="500"/>
              </a:spcBef>
              <a:buClr>
                <a:srgbClr val="3333CC"/>
              </a:buClr>
              <a:buFont typeface="Comic Sans MS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Simulation on massively parallel computers</a:t>
            </a:r>
          </a:p>
          <a:p>
            <a:pPr marL="741363" lvl="1" indent="-284163" algn="l" eaLnBrk="1" hangingPunct="1">
              <a:spcBef>
                <a:spcPts val="500"/>
              </a:spcBef>
              <a:buClr>
                <a:srgbClr val="3333CC"/>
              </a:buClr>
              <a:buFont typeface="Comic Sans MS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Cost only $</a:t>
            </a:r>
            <a:r>
              <a:rPr lang="en-GB" sz="2000" dirty="0" smtClean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600 in ‘09 </a:t>
            </a: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on 32K Blue Gene/L vs. $50K for a repeat open heart surgery… </a:t>
            </a:r>
          </a:p>
          <a:p>
            <a:pPr marL="741363" lvl="1" indent="-284163" algn="l" eaLnBrk="1" hangingPunct="1">
              <a:spcBef>
                <a:spcPts val="500"/>
              </a:spcBef>
              <a:buClr>
                <a:srgbClr val="3333CC"/>
              </a:buClr>
              <a:buFont typeface="Comic Sans MS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At </a:t>
            </a:r>
            <a:r>
              <a:rPr lang="en-GB" sz="2000" dirty="0" err="1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exascale</a:t>
            </a:r>
            <a:r>
              <a:rPr lang="en-GB" sz="2000" dirty="0">
                <a:solidFill>
                  <a:srgbClr val="3333CC"/>
                </a:solidFill>
                <a:latin typeface="Arial"/>
                <a:ea typeface="Arial" charset="0"/>
                <a:cs typeface="Arial"/>
              </a:rPr>
              <a:t> this will cost more like 6 cents!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228600" y="128588"/>
            <a:ext cx="8763000" cy="581025"/>
          </a:xfrm>
        </p:spPr>
        <p:txBody>
          <a:bodyPr anchor="ctr"/>
          <a:lstStyle/>
          <a:p>
            <a:pPr marL="0" indent="0" algn="ctr" eaLnBrk="1" hangingPunct="1">
              <a:spcBef>
                <a:spcPct val="0"/>
              </a:spcBef>
              <a:buClr>
                <a:srgbClr val="FF3300"/>
              </a:buClr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>
                <a:solidFill>
                  <a:srgbClr val="FF3300"/>
                </a:solidFill>
                <a:ea typeface="+mn-ea"/>
              </a:rPr>
              <a:t>Patient Specific Vascular Surgical Planning</a:t>
            </a:r>
          </a:p>
        </p:txBody>
      </p:sp>
      <p:pic>
        <p:nvPicPr>
          <p:cNvPr id="9626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2906713"/>
            <a:ext cx="3359150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626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r="10748" b="11362"/>
          <a:stretch>
            <a:fillRect/>
          </a:stretch>
        </p:blipFill>
        <p:spPr bwMode="auto">
          <a:xfrm>
            <a:off x="174625" y="2940050"/>
            <a:ext cx="1477963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626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588000"/>
            <a:ext cx="169386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" y="76200"/>
            <a:ext cx="8375651" cy="542925"/>
          </a:xfrm>
        </p:spPr>
        <p:txBody>
          <a:bodyPr/>
          <a:lstStyle/>
          <a:p>
            <a:r>
              <a:rPr lang="en-US" dirty="0" smtClean="0"/>
              <a:t>Operation “White Frost” from 2008</a:t>
            </a:r>
            <a:endParaRPr lang="en-US" dirty="0"/>
          </a:p>
        </p:txBody>
      </p:sp>
      <p:pic>
        <p:nvPicPr>
          <p:cNvPr id="5" name="Satellite Shot Down(Raw Video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" y="914401"/>
            <a:ext cx="5790731" cy="4343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762000"/>
            <a:ext cx="3200400" cy="55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Arial" charset="0"/>
                <a:cs typeface="Arial" charset="0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Arial" charset="0"/>
                <a:cs typeface="Arial" charset="0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Arial" charset="0"/>
                <a:cs typeface="Arial" charset="0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Arial" charset="0"/>
                <a:cs typeface="Arial" charset="0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0B57EF1-356E-F14A-BE9B-7CFB91937618}" type="slidenum">
              <a:rPr lang="en-GB" sz="1400">
                <a:solidFill>
                  <a:srgbClr val="3333CC"/>
                </a:solidFill>
                <a:latin typeface="Arial" charset="0"/>
                <a:cs typeface="Arial" charset="0"/>
              </a:rPr>
              <a:pPr eaLnBrk="1" hangingPunct="1"/>
              <a:t>3</a:t>
            </a:fld>
            <a:endParaRPr lang="en-GB" sz="1400">
              <a:solidFill>
                <a:srgbClr val="3333CC"/>
              </a:solidFill>
              <a:latin typeface="Arial" charset="0"/>
              <a:cs typeface="Arial" charset="0"/>
            </a:endParaRPr>
          </a:p>
        </p:txBody>
      </p:sp>
      <p:sp>
        <p:nvSpPr>
          <p:cNvPr id="2150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848600" cy="18288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latin typeface="Arial" charset="0"/>
              </a:rPr>
              <a:t>To Make A Fast Parallel Computer You Need a Faster Serial Computer…well sorta…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7772400" cy="3733800"/>
          </a:xfrm>
        </p:spPr>
        <p:txBody>
          <a:bodyPr/>
          <a:lstStyle/>
          <a:p>
            <a:pPr eaLnBrk="1" hangingPunct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>
                <a:latin typeface="Arial" charset="0"/>
              </a:rPr>
              <a:t>Review of…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latin typeface="Arial" charset="0"/>
                <a:ea typeface="Arial" charset="0"/>
                <a:cs typeface="Arial" charset="0"/>
              </a:rPr>
              <a:t>Instructions…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latin typeface="Arial" charset="0"/>
                <a:ea typeface="Arial" charset="0"/>
                <a:cs typeface="Arial" charset="0"/>
              </a:rPr>
              <a:t>Instruction processing..</a:t>
            </a:r>
          </a:p>
          <a:p>
            <a:pPr eaLnBrk="1" hangingPunct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>
                <a:latin typeface="Arial" charset="0"/>
              </a:rPr>
              <a:t>Put it together…why the heck do we care about or need a parallel computer?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latin typeface="Arial" charset="0"/>
                <a:ea typeface="Arial" charset="0"/>
                <a:cs typeface="Arial" charset="0"/>
              </a:rPr>
              <a:t>i.e., they are really cool pieces of technology, but can they really do anything useful beside compute Pi to a few billion more digits…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>
                <a:latin typeface="Calibri" charset="0"/>
              </a:rPr>
              <a:t>Disruptive Opportunities @ 2^60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6400800" cy="57150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A radical new way to think about science and engineering</a:t>
            </a:r>
          </a:p>
          <a:p>
            <a:pPr lvl="1">
              <a:defRPr/>
            </a:pPr>
            <a:r>
              <a:rPr lang="en-US" sz="2000" dirty="0" smtClean="0"/>
              <a:t>Extreme time compression on very large-scale complex applications</a:t>
            </a:r>
          </a:p>
          <a:p>
            <a:pPr lvl="1">
              <a:defRPr/>
            </a:pPr>
            <a:r>
              <a:rPr lang="en-US" sz="2000" dirty="0" smtClean="0"/>
              <a:t>Materials, Drug Discovery, Finance, Defense, and Disaster Planning &amp; Recovery…</a:t>
            </a:r>
          </a:p>
          <a:p>
            <a:pPr>
              <a:defRPr/>
            </a:pPr>
            <a:r>
              <a:rPr lang="en-US" sz="2400" dirty="0" smtClean="0"/>
              <a:t>Technology enabler for …</a:t>
            </a:r>
          </a:p>
          <a:p>
            <a:pPr lvl="1">
              <a:defRPr/>
            </a:pPr>
            <a:r>
              <a:rPr lang="en-US" sz="2000" dirty="0" smtClean="0"/>
              <a:t>Smartphone “supercomputers” w/             25 GFlop and 100’s GB RAM</a:t>
            </a:r>
          </a:p>
          <a:p>
            <a:pPr lvl="1">
              <a:defRPr/>
            </a:pPr>
            <a:r>
              <a:rPr lang="en-US" sz="2000" dirty="0" smtClean="0"/>
              <a:t>Petascale</a:t>
            </a:r>
            <a:r>
              <a:rPr lang="en-US" sz="2000" dirty="0"/>
              <a:t> </a:t>
            </a:r>
            <a:r>
              <a:rPr lang="en-US" sz="2000" dirty="0" smtClean="0"/>
              <a:t>“supercomputer” in all major universities @ $200K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0000FF"/>
                </a:solidFill>
              </a:rPr>
              <a:t>IBM </a:t>
            </a:r>
            <a:r>
              <a:rPr lang="en-US" sz="2000" dirty="0" smtClean="0">
                <a:solidFill>
                  <a:srgbClr val="0000FF"/>
                </a:solidFill>
              </a:rPr>
              <a:t>Watson </a:t>
            </a:r>
            <a:r>
              <a:rPr lang="mr-IN" sz="2000" dirty="0" smtClean="0">
                <a:solidFill>
                  <a:srgbClr val="0000FF"/>
                </a:solidFill>
              </a:rPr>
              <a:t>–</a:t>
            </a:r>
            <a:r>
              <a:rPr lang="en-US" sz="2000" dirty="0" smtClean="0">
                <a:solidFill>
                  <a:srgbClr val="0000FF"/>
                </a:solidFill>
              </a:rPr>
              <a:t> AI/DL </a:t>
            </a:r>
            <a:r>
              <a:rPr lang="en-US" sz="2000" dirty="0" smtClean="0">
                <a:solidFill>
                  <a:srgbClr val="0000FF"/>
                </a:solidFill>
              </a:rPr>
              <a:t>“desk-side” edition </a:t>
            </a:r>
          </a:p>
          <a:p>
            <a:pPr lvl="1">
              <a:defRPr/>
            </a:pPr>
            <a:r>
              <a:rPr lang="en-US" sz="2000" dirty="0" smtClean="0"/>
              <a:t>Home users have 100 GB network and</a:t>
            </a:r>
            <a:r>
              <a:rPr lang="en-US" sz="2000" dirty="0"/>
              <a:t> </a:t>
            </a:r>
            <a:r>
              <a:rPr lang="en-US" sz="2000" dirty="0" err="1" smtClean="0"/>
              <a:t>Terascale</a:t>
            </a:r>
            <a:r>
              <a:rPr lang="en-US" sz="2000" dirty="0" smtClean="0"/>
              <a:t>+ “home” supercomputers…</a:t>
            </a:r>
          </a:p>
          <a:p>
            <a:pPr lvl="1">
              <a:defRPr/>
            </a:pPr>
            <a:r>
              <a:rPr lang="en-US" sz="2000" b="1" dirty="0" err="1" smtClean="0"/>
              <a:t>Exascale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Neuromorphic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procesors</a:t>
            </a:r>
            <a:r>
              <a:rPr lang="en-US" sz="2000" b="1" dirty="0" smtClean="0"/>
              <a:t>!!!</a:t>
            </a:r>
          </a:p>
          <a:p>
            <a:pPr marL="0" indent="0">
              <a:buFont typeface="Arial" charset="0"/>
              <a:buNone/>
              <a:defRPr/>
            </a:pPr>
            <a:endParaRPr lang="en-US" sz="2400" dirty="0" smtClean="0"/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32A915-7A8D-5542-9717-B1F89AFECAE7}" type="slidenum">
              <a:rPr lang="zh-CN" altLang="en-US" sz="1200">
                <a:solidFill>
                  <a:schemeClr val="tx1"/>
                </a:solidFill>
                <a:latin typeface="Calibri" charset="0"/>
              </a:rPr>
              <a:pPr eaLnBrk="1" hangingPunct="1"/>
              <a:t>30</a:t>
            </a:fld>
            <a:endParaRPr lang="zh-CN" altLang="en-US" sz="1200">
              <a:solidFill>
                <a:schemeClr val="tx1"/>
              </a:solidFill>
              <a:latin typeface="Calibri" charset="0"/>
            </a:endParaRPr>
          </a:p>
        </p:txBody>
      </p:sp>
      <p:pic>
        <p:nvPicPr>
          <p:cNvPr id="983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38200"/>
            <a:ext cx="289560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3200400"/>
            <a:ext cx="3686175" cy="227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0813" cy="131127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Single Processor/Core Performance Over Time</a:t>
            </a:r>
          </a:p>
        </p:txBody>
      </p:sp>
      <p:pic>
        <p:nvPicPr>
          <p:cNvPr id="112642" name="Picture 5" descr="f01-1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371600"/>
            <a:ext cx="86725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TextBox 1"/>
          <p:cNvSpPr txBox="1">
            <a:spLocks noChangeArrowheads="1"/>
          </p:cNvSpPr>
          <p:nvPr/>
        </p:nvSpPr>
        <p:spPr bwMode="auto">
          <a:xfrm>
            <a:off x="361950" y="6381750"/>
            <a:ext cx="885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Processor clock rates and overall performance peaked in ~2005! Why?</a:t>
            </a:r>
          </a:p>
        </p:txBody>
      </p:sp>
      <p:sp>
        <p:nvSpPr>
          <p:cNvPr id="112644" name="TextBox 2"/>
          <p:cNvSpPr txBox="1">
            <a:spLocks noChangeArrowheads="1"/>
          </p:cNvSpPr>
          <p:nvPr/>
        </p:nvSpPr>
        <p:spPr bwMode="auto">
          <a:xfrm>
            <a:off x="1981200" y="6019800"/>
            <a:ext cx="70866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From: “Computer Organization and Design: The Hardware/Software Interface”, Patterson and Hennessy, 2009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" y="50800"/>
            <a:ext cx="7772400" cy="6096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“Laundry” Processor Design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95250" y="525463"/>
            <a:ext cx="8921750" cy="5468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3200" b="1" kern="1200">
                <a:solidFill>
                  <a:srgbClr val="580C14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570711"/>
                </a:solidFill>
                <a:effectLst/>
                <a:latin typeface="Arial"/>
                <a:ea typeface="黑体"/>
              </a:rPr>
              <a:t>Processor functions similar to doing laundry.</a:t>
            </a:r>
          </a:p>
          <a:p>
            <a:pPr marL="914400" lvl="1" indent="-51435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+mj-lt"/>
              <a:buAutoNum type="arabicPeriod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Sort the clothes</a:t>
            </a:r>
          </a:p>
          <a:p>
            <a:pPr marL="914400" lvl="1" indent="-51435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+mj-lt"/>
              <a:buAutoNum type="arabicPeriod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Wash a load of clothes</a:t>
            </a:r>
          </a:p>
          <a:p>
            <a:pPr marL="914400" lvl="1" indent="-51435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+mj-lt"/>
              <a:buAutoNum type="arabicPeriod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Dry a load of clothes</a:t>
            </a:r>
          </a:p>
          <a:p>
            <a:pPr marL="914400" lvl="1" indent="-51435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+mj-lt"/>
              <a:buAutoNum type="arabicPeriod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Fold a load of clothes</a:t>
            </a:r>
          </a:p>
          <a:p>
            <a:pPr marL="914400" lvl="1" indent="-51435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+mj-lt"/>
              <a:buAutoNum type="arabicPeriod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Place clothes in cabinet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570711"/>
                </a:solidFill>
                <a:effectLst/>
                <a:latin typeface="Arial"/>
                <a:ea typeface="黑体"/>
              </a:rPr>
              <a:t>Processors operate on “instructions” instead of clothes</a:t>
            </a:r>
          </a:p>
          <a:p>
            <a:pPr lvl="1" indent="-34290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Lucida Grande"/>
              <a:buChar char="-"/>
              <a:defRPr/>
            </a:pPr>
            <a:r>
              <a:rPr lang="en-US" altLang="zh-CN" dirty="0" err="1" smtClean="0">
                <a:solidFill>
                  <a:srgbClr val="000000"/>
                </a:solidFill>
                <a:latin typeface="Arial"/>
                <a:ea typeface="黑体"/>
              </a:rPr>
              <a:t>E.g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ea typeface="黑体"/>
              </a:rPr>
              <a:t> add two numbers and store result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570711"/>
                </a:solidFill>
                <a:effectLst/>
                <a:latin typeface="Arial"/>
                <a:ea typeface="黑体"/>
              </a:rPr>
              <a:t>Can do better than serial processing of steps!</a:t>
            </a:r>
          </a:p>
          <a:p>
            <a:pPr marL="400050" lvl="1" indent="0">
              <a:lnSpc>
                <a:spcPct val="120000"/>
              </a:lnSpc>
              <a:spcBef>
                <a:spcPct val="0"/>
              </a:spcBef>
              <a:buClr>
                <a:srgbClr val="570711"/>
              </a:buClr>
              <a:buFont typeface="Arial"/>
              <a:buNone/>
              <a:defRPr/>
            </a:pPr>
            <a:endParaRPr lang="en-US" altLang="zh-CN" dirty="0" smtClean="0">
              <a:solidFill>
                <a:srgbClr val="000000"/>
              </a:solidFill>
              <a:latin typeface="Arial"/>
              <a:ea typeface="黑体"/>
            </a:endParaRPr>
          </a:p>
        </p:txBody>
      </p:sp>
      <p:pic>
        <p:nvPicPr>
          <p:cNvPr id="11366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1095375"/>
            <a:ext cx="2646362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" y="50800"/>
            <a:ext cx="7772400" cy="6096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Pipeline “Laundry” Processing </a:t>
            </a:r>
          </a:p>
        </p:txBody>
      </p:sp>
      <p:pic>
        <p:nvPicPr>
          <p:cNvPr id="1146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762000"/>
            <a:ext cx="57213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2979738" y="4494213"/>
            <a:ext cx="2735262" cy="693737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4692" name="TextBox 3"/>
          <p:cNvSpPr txBox="1">
            <a:spLocks noChangeArrowheads="1"/>
          </p:cNvSpPr>
          <p:nvPr/>
        </p:nvSpPr>
        <p:spPr bwMode="auto">
          <a:xfrm>
            <a:off x="5832475" y="3233738"/>
            <a:ext cx="32432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Overlaps each step so you are done by 9:30 p.m. and not 2 a.m. !</a:t>
            </a:r>
          </a:p>
          <a:p>
            <a:pPr eaLnBrk="1" hangingPunct="1"/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eaLnBrk="1" hangingPunct="1"/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Can do even better if 2+ washers and dryers are used ..</a:t>
            </a:r>
          </a:p>
        </p:txBody>
      </p:sp>
      <p:sp>
        <p:nvSpPr>
          <p:cNvPr id="114693" name="TextBox 5"/>
          <p:cNvSpPr txBox="1">
            <a:spLocks noChangeArrowheads="1"/>
          </p:cNvSpPr>
          <p:nvPr/>
        </p:nvSpPr>
        <p:spPr bwMode="auto">
          <a:xfrm>
            <a:off x="139700" y="3022600"/>
            <a:ext cx="5857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From: “Computer Organization and Design: The Hardware/Software Interface”, </a:t>
            </a:r>
          </a:p>
          <a:p>
            <a:pPr eaLnBrk="1" hangingPunct="1"/>
            <a:r>
              <a:rPr lang="en-US" sz="1200"/>
              <a:t>Patterson and Hennessy, 2009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8" y="50800"/>
            <a:ext cx="7772400" cy="6096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Pipeline Processor Design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1801" y="721817"/>
            <a:ext cx="2362200" cy="415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Times New Roman" charset="0"/>
              <a:buAutoNum type="arabicPeriod"/>
              <a:defRPr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Fetch</a:t>
            </a:r>
          </a:p>
          <a:p>
            <a:pPr marL="342900" indent="-342900">
              <a:buFont typeface="Times New Roman" charset="0"/>
              <a:buAutoNum type="arabicPeriod"/>
              <a:defRPr/>
            </a:pP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Times New Roman" charset="0"/>
              <a:buAutoNum type="arabicPeriod"/>
              <a:defRPr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Decode</a:t>
            </a:r>
          </a:p>
          <a:p>
            <a:pPr marL="342900" indent="-342900">
              <a:buFont typeface="Times New Roman" charset="0"/>
              <a:buAutoNum type="arabicPeriod"/>
              <a:defRPr/>
            </a:pP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Times New Roman" charset="0"/>
              <a:buAutoNum type="arabicPeriod"/>
              <a:defRPr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Execute</a:t>
            </a:r>
          </a:p>
          <a:p>
            <a:pPr marL="342900" indent="-342900">
              <a:buFont typeface="Times New Roman" charset="0"/>
              <a:buAutoNum type="arabicPeriod"/>
              <a:defRPr/>
            </a:pP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Times New Roman" charset="0"/>
              <a:buAutoNum type="arabicPeriod"/>
              <a:defRPr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Memory Access</a:t>
            </a:r>
          </a:p>
          <a:p>
            <a:pPr>
              <a:defRPr/>
            </a:pP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Times New Roman" charset="0"/>
              <a:buAutoNum type="arabicPeriod"/>
              <a:defRPr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Write result back</a:t>
            </a:r>
          </a:p>
        </p:txBody>
      </p:sp>
      <p:pic>
        <p:nvPicPr>
          <p:cNvPr id="1157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831850"/>
            <a:ext cx="6542088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Box 3"/>
          <p:cNvSpPr txBox="1">
            <a:spLocks noChangeArrowheads="1"/>
          </p:cNvSpPr>
          <p:nvPr/>
        </p:nvSpPr>
        <p:spPr bwMode="auto">
          <a:xfrm>
            <a:off x="88900" y="4851400"/>
            <a:ext cx="891698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All stages of the pipeline are overlapped which vastly improves performance</a:t>
            </a: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!</a:t>
            </a:r>
          </a:p>
          <a:p>
            <a:pPr eaLnBrk="1" hangingPunct="1">
              <a:buFont typeface="Arial" charset="0"/>
              <a:buChar char="•"/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“Superscalar” pipelines issue and processor multiple instructions per clock cycle.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PPC </a:t>
            </a:r>
            <a:r>
              <a:rPr lang="is-IS" sz="1400" dirty="0" smtClean="0">
                <a:solidFill>
                  <a:srgbClr val="3333CC"/>
                </a:solidFill>
                <a:latin typeface="Comic Sans MS" charset="0"/>
              </a:rPr>
              <a:t>2018</a:t>
            </a:r>
            <a:r>
              <a:rPr lang="en-US" sz="1400" dirty="0" smtClean="0">
                <a:solidFill>
                  <a:srgbClr val="3333CC"/>
                </a:solidFill>
                <a:latin typeface="Comic Sans MS" charset="0"/>
              </a:rPr>
              <a:t> </a:t>
            </a:r>
            <a:r>
              <a:rPr lang="en-US" sz="1400" dirty="0">
                <a:solidFill>
                  <a:srgbClr val="3333CC"/>
                </a:solidFill>
                <a:latin typeface="Comic Sans MS" charset="0"/>
              </a:rPr>
              <a:t>-  Intro, Syllabus &amp; Prelims</a:t>
            </a:r>
            <a:endParaRPr lang="en-GB" sz="1400" dirty="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E8896AA-D483-F54C-B0A2-F875AE6B7ABD}" type="slidenum">
              <a:rPr lang="en-GB" sz="1400">
                <a:solidFill>
                  <a:srgbClr val="3333CC"/>
                </a:solidFill>
                <a:latin typeface="Comic Sans MS" charset="0"/>
              </a:rPr>
              <a:pPr eaLnBrk="1" hangingPunct="1"/>
              <a:t>8</a:t>
            </a:fld>
            <a:endParaRPr lang="en-GB" sz="1400">
              <a:solidFill>
                <a:srgbClr val="3333CC"/>
              </a:solidFill>
              <a:latin typeface="Comic Sans MS" charset="0"/>
            </a:endParaRPr>
          </a:p>
        </p:txBody>
      </p:sp>
      <p:sp>
        <p:nvSpPr>
          <p:cNvPr id="8089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12725"/>
            <a:ext cx="7772400" cy="6429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latin typeface="Comic Sans MS" charset="0"/>
              </a:rPr>
              <a:t>CPU Power Consumption…</a:t>
            </a: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771525"/>
            <a:ext cx="793432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1" name="Rectangle 3"/>
          <p:cNvSpPr>
            <a:spLocks noChangeArrowheads="1"/>
          </p:cNvSpPr>
          <p:nvPr/>
        </p:nvSpPr>
        <p:spPr bwMode="auto">
          <a:xfrm>
            <a:off x="228600" y="5562600"/>
            <a:ext cx="868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algn="ctr">
              <a:buClr>
                <a:srgbClr val="FF3300"/>
              </a:buClr>
              <a:buFont typeface="Comic Sans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FF3300"/>
                </a:solidFill>
                <a:latin typeface="Comic Sans MS" charset="0"/>
              </a:rPr>
              <a:t>Typically, 100 watts is the limit..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9067800" cy="131127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Single Processor/Core Performance Revisited</a:t>
            </a:r>
          </a:p>
        </p:txBody>
      </p:sp>
      <p:pic>
        <p:nvPicPr>
          <p:cNvPr id="116738" name="Picture 5" descr="f01-1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3605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TextBox 2"/>
          <p:cNvSpPr txBox="1">
            <a:spLocks noChangeArrowheads="1"/>
          </p:cNvSpPr>
          <p:nvPr/>
        </p:nvSpPr>
        <p:spPr bwMode="auto">
          <a:xfrm>
            <a:off x="3124200" y="4971872"/>
            <a:ext cx="43434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6600"/>
                </a:solidFill>
                <a:latin typeface="Arial" charset="0"/>
                <a:cs typeface="Arial" charset="0"/>
              </a:rPr>
              <a:t>Golden age: Compiler + Architecture Innovations coupled with Moore’s Law</a:t>
            </a:r>
          </a:p>
        </p:txBody>
      </p:sp>
      <p:sp>
        <p:nvSpPr>
          <p:cNvPr id="116740" name="TextBox 3"/>
          <p:cNvSpPr txBox="1">
            <a:spLocks noChangeArrowheads="1"/>
          </p:cNvSpPr>
          <p:nvPr/>
        </p:nvSpPr>
        <p:spPr bwMode="auto">
          <a:xfrm>
            <a:off x="6253163" y="2590800"/>
            <a:ext cx="28860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Exhausted instruction level parallelism (ILP), hit power wall and could not increase clock rate</a:t>
            </a:r>
          </a:p>
          <a:p>
            <a:pPr eaLnBrk="1" hangingPunct="1"/>
            <a:endParaRPr lang="en-US" sz="2000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Increased core count as new design point!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Arial"/>
        <a:cs typeface="Arial"/>
      </a:majorFont>
      <a:minorFont>
        <a:latin typeface="Comic Sans MS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2194</Words>
  <Application>Microsoft Macintosh PowerPoint</Application>
  <PresentationFormat>On-screen Show (4:3)</PresentationFormat>
  <Paragraphs>382</Paragraphs>
  <Slides>30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Comic Sans MS</vt:lpstr>
      <vt:lpstr>Gill Sans MT</vt:lpstr>
      <vt:lpstr>Lucida Grande</vt:lpstr>
      <vt:lpstr>ＭＳ Ｐゴシック</vt:lpstr>
      <vt:lpstr>Times</vt:lpstr>
      <vt:lpstr>Times New Roman</vt:lpstr>
      <vt:lpstr>Wingdings</vt:lpstr>
      <vt:lpstr>宋体</vt:lpstr>
      <vt:lpstr>黑体</vt:lpstr>
      <vt:lpstr>Arial</vt:lpstr>
      <vt:lpstr>Default Design</vt:lpstr>
      <vt:lpstr>CSCI-4320/6360:  Parallel Programming &amp; Computing DCC 308, Tues./Fri. 10-11:30 a.m. Introduction, Syllabus &amp; Prelims </vt:lpstr>
      <vt:lpstr>Let’s Look at the Syllabus…</vt:lpstr>
      <vt:lpstr>To Make A Fast Parallel Computer You Need a Faster Serial Computer…well sorta…</vt:lpstr>
      <vt:lpstr>Single Processor/Core Performance Over Time</vt:lpstr>
      <vt:lpstr>“Laundry” Processor Design</vt:lpstr>
      <vt:lpstr>Pipeline “Laundry” Processing </vt:lpstr>
      <vt:lpstr>Pipeline Processor Design</vt:lpstr>
      <vt:lpstr>CPU Power Consumption…</vt:lpstr>
      <vt:lpstr>Single Processor/Core Performance Revisited</vt:lpstr>
      <vt:lpstr>Impact of Multicore on Supercomputers…</vt:lpstr>
      <vt:lpstr>Multicores on Steroids:  Accelerator and GPU cards</vt:lpstr>
      <vt:lpstr>Simple CPU Implementation of Reduce Operation</vt:lpstr>
      <vt:lpstr>NVIDA “CUDA” Implementation of Reduce Operation</vt:lpstr>
      <vt:lpstr>“AMOS”/MPI Implementation of Reduce Operation</vt:lpstr>
      <vt:lpstr>Supercomputers vs. Clouds</vt:lpstr>
      <vt:lpstr>What About Storage Devices?</vt:lpstr>
      <vt:lpstr>Disk Transfer Rates over Time</vt:lpstr>
      <vt:lpstr>Why can’t we move to FLASH ? </vt:lpstr>
      <vt:lpstr>Amdahl’s Law </vt:lpstr>
      <vt:lpstr>Titan - #5 on Top500 @ 27/17.49 PF</vt:lpstr>
      <vt:lpstr>Sunway TaihuLight - #1 @ 125/93 PF</vt:lpstr>
      <vt:lpstr>AMOS  “Balanced” Cyberinstrument @ CCI</vt:lpstr>
      <vt:lpstr>“Summit” DCS Supercomputer</vt:lpstr>
      <vt:lpstr>Disruptive Exascale Challenges…</vt:lpstr>
      <vt:lpstr> Power Drives Radically New Hardware and Software </vt:lpstr>
      <vt:lpstr>History of Supercomputer Power &amp; Price</vt:lpstr>
      <vt:lpstr>What are SC’s used for??</vt:lpstr>
      <vt:lpstr>Patient Specific Vascular Surgical Planning</vt:lpstr>
      <vt:lpstr>Operation “White Frost” from 2008</vt:lpstr>
      <vt:lpstr>Disruptive Opportunities @ 2^60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Unix Session</dc:title>
  <dc:creator>Dave Hollinger</dc:creator>
  <cp:lastModifiedBy>Microsoft Office User</cp:lastModifiedBy>
  <cp:revision>168</cp:revision>
  <dcterms:created xsi:type="dcterms:W3CDTF">2011-01-25T15:33:26Z</dcterms:created>
  <dcterms:modified xsi:type="dcterms:W3CDTF">2018-01-15T15:51:18Z</dcterms:modified>
</cp:coreProperties>
</file>